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6247" autoAdjust="0"/>
  </p:normalViewPr>
  <p:slideViewPr>
    <p:cSldViewPr snapToGrid="0" snapToObjects="1">
      <p:cViewPr varScale="1">
        <p:scale>
          <a:sx n="85" d="100"/>
          <a:sy n="85" d="100"/>
        </p:scale>
        <p:origin x="79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jpg"/></Relationships>
</file>

<file path=ppt/slides/_rels/slide3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coursera.org/professional-certificates/ibm-data-science?&amp;instructors" TargetMode="External"/><Relationship Id="rId4" Type="http://schemas.openxmlformats.org/officeDocument/2006/relationships/hyperlink" Target="https://github.com/satyamr123/IBM_Final_Capstone_Project"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slide" Target="slide8.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3.png"/><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Satyam Rajvanshi</a:t>
            </a:r>
          </a:p>
          <a:p>
            <a:r>
              <a:rPr lang="en-US" dirty="0">
                <a:solidFill>
                  <a:schemeClr val="bg2"/>
                </a:solidFill>
                <a:latin typeface="Abadi" panose="020B0604020104020204" pitchFamily="34" charset="0"/>
                <a:ea typeface="SF Pro" pitchFamily="2" charset="0"/>
                <a:cs typeface="SF Pro" pitchFamily="2" charset="0"/>
              </a:rPr>
              <a:t>September 14</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16510">
              <a:lnSpc>
                <a:spcPct val="100000"/>
              </a:lnSpc>
              <a:spcBef>
                <a:spcPts val="1280"/>
              </a:spcBef>
            </a:pPr>
            <a:r>
              <a:rPr lang="en-US" sz="1800" dirty="0">
                <a:solidFill>
                  <a:schemeClr val="accent3">
                    <a:lumMod val="25000"/>
                  </a:schemeClr>
                </a:solidFill>
                <a:latin typeface="Abadi" panose="020B0604020104020204" pitchFamily="34" charset="0"/>
              </a:rPr>
              <a:t>Create a training label with landing outcomes where successful = 1 &amp; failure = 0.</a:t>
            </a:r>
          </a:p>
          <a:p>
            <a:pPr marL="16510">
              <a:lnSpc>
                <a:spcPct val="100000"/>
              </a:lnSpc>
              <a:spcBef>
                <a:spcPts val="1175"/>
              </a:spcBef>
            </a:pPr>
            <a:r>
              <a:rPr lang="en-US" sz="1800" dirty="0">
                <a:solidFill>
                  <a:schemeClr val="accent3">
                    <a:lumMod val="25000"/>
                  </a:schemeClr>
                </a:solidFill>
                <a:latin typeface="Abadi" panose="020B0604020104020204" pitchFamily="34" charset="0"/>
              </a:rPr>
              <a:t>Outcome column has two components: ‘Mission Outcome’ ‘Landing Location’</a:t>
            </a:r>
          </a:p>
          <a:p>
            <a:pPr marL="16510" marR="5080">
              <a:lnSpc>
                <a:spcPct val="150000"/>
              </a:lnSpc>
              <a:spcBef>
                <a:spcPts val="290"/>
              </a:spcBef>
            </a:pPr>
            <a:r>
              <a:rPr lang="en-US" sz="1800" dirty="0">
                <a:solidFill>
                  <a:schemeClr val="accent3">
                    <a:lumMod val="25000"/>
                  </a:schemeClr>
                </a:solidFill>
                <a:latin typeface="Abadi" panose="020B0604020104020204" pitchFamily="34" charset="0"/>
              </a:rPr>
              <a:t>New training label column ‘class’ with a value of 1 if ‘Mission Outcome’ is True and 0     otherwise.  Value Mapping:</a:t>
            </a:r>
          </a:p>
          <a:p>
            <a:pPr marL="16510">
              <a:lnSpc>
                <a:spcPct val="100000"/>
              </a:lnSpc>
              <a:spcBef>
                <a:spcPts val="1275"/>
              </a:spcBef>
            </a:pPr>
            <a:r>
              <a:rPr lang="en-US" sz="1800" dirty="0">
                <a:solidFill>
                  <a:schemeClr val="accent3">
                    <a:lumMod val="25000"/>
                  </a:schemeClr>
                </a:solidFill>
                <a:latin typeface="Abadi" panose="020B0604020104020204" pitchFamily="34" charset="0"/>
              </a:rPr>
              <a:t>True ASDS, True RTLS, &amp; True Ocean – set to -&gt; 1</a:t>
            </a:r>
          </a:p>
          <a:p>
            <a:pPr marL="16510">
              <a:lnSpc>
                <a:spcPct val="100000"/>
              </a:lnSpc>
              <a:spcBef>
                <a:spcPts val="1200"/>
              </a:spcBef>
            </a:pPr>
            <a:r>
              <a:rPr lang="en-US" sz="1800" dirty="0">
                <a:solidFill>
                  <a:schemeClr val="accent3">
                    <a:lumMod val="25000"/>
                  </a:schemeClr>
                </a:solidFill>
                <a:latin typeface="Abadi" panose="020B0604020104020204" pitchFamily="34" charset="0"/>
              </a:rPr>
              <a:t>None </a:t>
            </a:r>
            <a:r>
              <a:rPr lang="en-US" sz="1800" dirty="0" err="1">
                <a:solidFill>
                  <a:schemeClr val="accent3">
                    <a:lumMod val="25000"/>
                  </a:schemeClr>
                </a:solidFill>
                <a:latin typeface="Abadi" panose="020B0604020104020204" pitchFamily="34" charset="0"/>
              </a:rPr>
              <a:t>None</a:t>
            </a:r>
            <a:r>
              <a:rPr lang="en-US" sz="1800" dirty="0">
                <a:solidFill>
                  <a:schemeClr val="accent3">
                    <a:lumMod val="25000"/>
                  </a:schemeClr>
                </a:solidFill>
                <a:latin typeface="Abadi" panose="020B0604020104020204" pitchFamily="34" charset="0"/>
              </a:rPr>
              <a:t>, False ASDS, None ASDS, False Ocean, False RTLS – set to -&gt; 0</a:t>
            </a:r>
          </a:p>
          <a:p>
            <a:pPr marL="0" indent="0">
              <a:buNone/>
            </a:pPr>
            <a:endParaRPr lang="en-US" sz="1800" dirty="0">
              <a:solidFill>
                <a:schemeClr val="accent3">
                  <a:lumMod val="25000"/>
                </a:schemeClr>
              </a:solidFill>
              <a:latin typeface="Abadi" panose="020B0604020104020204" pitchFamily="34" charset="0"/>
              <a:hlinkClick r:id="rId3" action="ppaction://hlinksldjump">
                <a:extLst>
                  <a:ext uri="{A12FA001-AC4F-418D-AE19-62706E023703}">
                    <ahyp:hlinkClr xmlns:ahyp="http://schemas.microsoft.com/office/drawing/2018/hyperlinkcolor" val="tx"/>
                  </a:ext>
                </a:extLst>
              </a:hlinkClick>
            </a:endParaRPr>
          </a:p>
          <a:p>
            <a:r>
              <a:rPr lang="en-US" sz="1800" dirty="0">
                <a:solidFill>
                  <a:schemeClr val="accent3">
                    <a:lumMod val="25000"/>
                  </a:schemeClr>
                </a:solidFill>
                <a:latin typeface="Abadi" panose="020B0604020104020204" pitchFamily="34" charset="0"/>
                <a:hlinkClick r:id="rId3" action="ppaction://hlinksldjump"/>
              </a:rPr>
              <a:t>https://github.com/satyamr123/IBM_Final_Capstone_Project/blob/master/IBM-DS0321EN-SkillsNetwork_labs_module_1_L3_labs-jupyter-spacex-data_wrangling_jupyterlite.jupyterlite.ipynb</a:t>
            </a: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12700" marR="556260">
              <a:lnSpc>
                <a:spcPts val="2210"/>
              </a:lnSpc>
              <a:spcBef>
                <a:spcPts val="335"/>
              </a:spcBef>
            </a:pPr>
            <a:r>
              <a:rPr lang="en-US" sz="2000" spc="-20" dirty="0">
                <a:solidFill>
                  <a:srgbClr val="404040"/>
                </a:solidFill>
                <a:latin typeface="Carlito"/>
                <a:cs typeface="Carlito"/>
              </a:rPr>
              <a:t>Exploratory </a:t>
            </a:r>
            <a:r>
              <a:rPr lang="en-US" sz="2000" spc="-25" dirty="0">
                <a:solidFill>
                  <a:srgbClr val="404040"/>
                </a:solidFill>
                <a:latin typeface="Carlito"/>
                <a:cs typeface="Carlito"/>
              </a:rPr>
              <a:t>Data </a:t>
            </a:r>
            <a:r>
              <a:rPr lang="en-US" sz="2000" spc="-15" dirty="0">
                <a:solidFill>
                  <a:srgbClr val="404040"/>
                </a:solidFill>
                <a:latin typeface="Carlito"/>
                <a:cs typeface="Carlito"/>
              </a:rPr>
              <a:t>Analysis </a:t>
            </a:r>
            <a:r>
              <a:rPr lang="en-US" sz="2000" spc="-20" dirty="0">
                <a:solidFill>
                  <a:srgbClr val="404040"/>
                </a:solidFill>
                <a:latin typeface="Carlito"/>
                <a:cs typeface="Carlito"/>
              </a:rPr>
              <a:t>performed </a:t>
            </a:r>
            <a:r>
              <a:rPr lang="en-US" sz="2000" spc="-5" dirty="0">
                <a:solidFill>
                  <a:srgbClr val="404040"/>
                </a:solidFill>
                <a:latin typeface="Carlito"/>
                <a:cs typeface="Carlito"/>
              </a:rPr>
              <a:t>on variables </a:t>
            </a:r>
            <a:r>
              <a:rPr lang="en-US" sz="2000" spc="-15" dirty="0">
                <a:solidFill>
                  <a:srgbClr val="404040"/>
                </a:solidFill>
                <a:latin typeface="Carlito"/>
                <a:cs typeface="Carlito"/>
              </a:rPr>
              <a:t>Flight </a:t>
            </a:r>
            <a:r>
              <a:rPr lang="en-US" sz="2000" spc="-50" dirty="0">
                <a:solidFill>
                  <a:srgbClr val="404040"/>
                </a:solidFill>
                <a:latin typeface="Carlito"/>
                <a:cs typeface="Carlito"/>
              </a:rPr>
              <a:t>Number, </a:t>
            </a:r>
            <a:r>
              <a:rPr lang="en-US" sz="2000" spc="-25" dirty="0">
                <a:solidFill>
                  <a:srgbClr val="404040"/>
                </a:solidFill>
                <a:latin typeface="Carlito"/>
                <a:cs typeface="Carlito"/>
              </a:rPr>
              <a:t>Payload </a:t>
            </a:r>
            <a:r>
              <a:rPr lang="en-US" sz="2000" dirty="0">
                <a:solidFill>
                  <a:srgbClr val="404040"/>
                </a:solidFill>
                <a:latin typeface="Carlito"/>
                <a:cs typeface="Carlito"/>
              </a:rPr>
              <a:t>Mass, </a:t>
            </a:r>
            <a:r>
              <a:rPr lang="en-US" sz="2000" spc="-5" dirty="0">
                <a:solidFill>
                  <a:srgbClr val="404040"/>
                </a:solidFill>
                <a:latin typeface="Carlito"/>
                <a:cs typeface="Carlito"/>
              </a:rPr>
              <a:t>Launch </a:t>
            </a:r>
            <a:r>
              <a:rPr lang="en-US" sz="2000" spc="-15" dirty="0">
                <a:solidFill>
                  <a:srgbClr val="404040"/>
                </a:solidFill>
                <a:latin typeface="Carlito"/>
                <a:cs typeface="Carlito"/>
              </a:rPr>
              <a:t>Site,  </a:t>
            </a:r>
            <a:r>
              <a:rPr lang="en-US" sz="2000" spc="-5" dirty="0">
                <a:solidFill>
                  <a:srgbClr val="404040"/>
                </a:solidFill>
                <a:latin typeface="Carlito"/>
                <a:cs typeface="Carlito"/>
              </a:rPr>
              <a:t>Orbit, Class </a:t>
            </a:r>
            <a:r>
              <a:rPr lang="en-US" sz="2000" dirty="0">
                <a:solidFill>
                  <a:srgbClr val="404040"/>
                </a:solidFill>
                <a:latin typeface="Carlito"/>
                <a:cs typeface="Carlito"/>
              </a:rPr>
              <a:t>and</a:t>
            </a:r>
            <a:r>
              <a:rPr lang="en-US" sz="2000" spc="-45" dirty="0">
                <a:solidFill>
                  <a:srgbClr val="404040"/>
                </a:solidFill>
                <a:latin typeface="Carlito"/>
                <a:cs typeface="Carlito"/>
              </a:rPr>
              <a:t> </a:t>
            </a:r>
            <a:r>
              <a:rPr lang="en-US" sz="2000" spc="-130" dirty="0">
                <a:solidFill>
                  <a:srgbClr val="404040"/>
                </a:solidFill>
                <a:latin typeface="Carlito"/>
                <a:cs typeface="Carlito"/>
              </a:rPr>
              <a:t>Year.</a:t>
            </a:r>
            <a:endParaRPr lang="en-US" sz="2000" dirty="0">
              <a:latin typeface="Carlito"/>
              <a:cs typeface="Carlito"/>
            </a:endParaRPr>
          </a:p>
          <a:p>
            <a:pPr marL="12700">
              <a:lnSpc>
                <a:spcPct val="100000"/>
              </a:lnSpc>
              <a:spcBef>
                <a:spcPts val="1050"/>
              </a:spcBef>
            </a:pPr>
            <a:r>
              <a:rPr lang="en-US" sz="2000" u="heavy" spc="-5" dirty="0">
                <a:solidFill>
                  <a:srgbClr val="404040"/>
                </a:solidFill>
                <a:uFill>
                  <a:solidFill>
                    <a:srgbClr val="404040"/>
                  </a:solidFill>
                </a:uFill>
                <a:latin typeface="Carlito"/>
                <a:cs typeface="Carlito"/>
              </a:rPr>
              <a:t>Plots</a:t>
            </a:r>
            <a:r>
              <a:rPr lang="en-US" sz="2000" u="heavy" spc="-55" dirty="0">
                <a:solidFill>
                  <a:srgbClr val="404040"/>
                </a:solidFill>
                <a:uFill>
                  <a:solidFill>
                    <a:srgbClr val="404040"/>
                  </a:solidFill>
                </a:uFill>
                <a:latin typeface="Carlito"/>
                <a:cs typeface="Carlito"/>
              </a:rPr>
              <a:t> </a:t>
            </a:r>
            <a:r>
              <a:rPr lang="en-US" sz="2000" u="heavy" spc="-5" dirty="0">
                <a:solidFill>
                  <a:srgbClr val="404040"/>
                </a:solidFill>
                <a:uFill>
                  <a:solidFill>
                    <a:srgbClr val="404040"/>
                  </a:solidFill>
                </a:uFill>
                <a:latin typeface="Carlito"/>
                <a:cs typeface="Carlito"/>
              </a:rPr>
              <a:t>Used:</a:t>
            </a:r>
            <a:endParaRPr lang="en-US" sz="2000" dirty="0">
              <a:latin typeface="Carlito"/>
              <a:cs typeface="Carlito"/>
            </a:endParaRPr>
          </a:p>
          <a:p>
            <a:pPr marL="12700" marR="405765">
              <a:lnSpc>
                <a:spcPts val="2210"/>
              </a:lnSpc>
              <a:spcBef>
                <a:spcPts val="1430"/>
              </a:spcBef>
            </a:pPr>
            <a:r>
              <a:rPr lang="en-US" sz="2000" spc="-15" dirty="0">
                <a:solidFill>
                  <a:srgbClr val="404040"/>
                </a:solidFill>
                <a:latin typeface="Carlito"/>
                <a:cs typeface="Carlito"/>
              </a:rPr>
              <a:t>Flight </a:t>
            </a:r>
            <a:r>
              <a:rPr lang="en-US" sz="2000" dirty="0">
                <a:solidFill>
                  <a:srgbClr val="404040"/>
                </a:solidFill>
                <a:latin typeface="Carlito"/>
                <a:cs typeface="Carlito"/>
              </a:rPr>
              <a:t>Number </a:t>
            </a:r>
            <a:r>
              <a:rPr lang="en-US" sz="2000" spc="-20" dirty="0">
                <a:solidFill>
                  <a:srgbClr val="404040"/>
                </a:solidFill>
                <a:latin typeface="Carlito"/>
                <a:cs typeface="Carlito"/>
              </a:rPr>
              <a:t>vs. </a:t>
            </a:r>
            <a:r>
              <a:rPr lang="en-US" sz="2000" spc="-25" dirty="0">
                <a:solidFill>
                  <a:srgbClr val="404040"/>
                </a:solidFill>
                <a:latin typeface="Carlito"/>
                <a:cs typeface="Carlito"/>
              </a:rPr>
              <a:t>Payload </a:t>
            </a:r>
            <a:r>
              <a:rPr lang="en-US" sz="2000" dirty="0">
                <a:solidFill>
                  <a:srgbClr val="404040"/>
                </a:solidFill>
                <a:latin typeface="Carlito"/>
                <a:cs typeface="Carlito"/>
              </a:rPr>
              <a:t>Mass, </a:t>
            </a:r>
            <a:r>
              <a:rPr lang="en-US" sz="2000" spc="-10" dirty="0">
                <a:solidFill>
                  <a:srgbClr val="404040"/>
                </a:solidFill>
                <a:latin typeface="Carlito"/>
                <a:cs typeface="Carlito"/>
              </a:rPr>
              <a:t>Flight </a:t>
            </a:r>
            <a:r>
              <a:rPr lang="en-US" sz="2000" dirty="0">
                <a:solidFill>
                  <a:srgbClr val="404040"/>
                </a:solidFill>
                <a:latin typeface="Carlito"/>
                <a:cs typeface="Carlito"/>
              </a:rPr>
              <a:t>Number </a:t>
            </a:r>
            <a:r>
              <a:rPr lang="en-US" sz="2000" spc="-20" dirty="0">
                <a:solidFill>
                  <a:srgbClr val="404040"/>
                </a:solidFill>
                <a:latin typeface="Carlito"/>
                <a:cs typeface="Carlito"/>
              </a:rPr>
              <a:t>vs. </a:t>
            </a:r>
            <a:r>
              <a:rPr lang="en-US" sz="2000" spc="-5" dirty="0">
                <a:solidFill>
                  <a:srgbClr val="404040"/>
                </a:solidFill>
                <a:latin typeface="Carlito"/>
                <a:cs typeface="Carlito"/>
              </a:rPr>
              <a:t>Launch </a:t>
            </a:r>
            <a:r>
              <a:rPr lang="en-US" sz="2000" spc="-15" dirty="0">
                <a:solidFill>
                  <a:srgbClr val="404040"/>
                </a:solidFill>
                <a:latin typeface="Carlito"/>
                <a:cs typeface="Carlito"/>
              </a:rPr>
              <a:t>Site, </a:t>
            </a:r>
            <a:r>
              <a:rPr lang="en-US" sz="2000" spc="-25" dirty="0">
                <a:solidFill>
                  <a:srgbClr val="404040"/>
                </a:solidFill>
                <a:latin typeface="Carlito"/>
                <a:cs typeface="Carlito"/>
              </a:rPr>
              <a:t>Payload </a:t>
            </a:r>
            <a:r>
              <a:rPr lang="en-US" sz="2000" dirty="0">
                <a:solidFill>
                  <a:srgbClr val="404040"/>
                </a:solidFill>
                <a:latin typeface="Carlito"/>
                <a:cs typeface="Carlito"/>
              </a:rPr>
              <a:t>Mass </a:t>
            </a:r>
            <a:r>
              <a:rPr lang="en-US" sz="2000" spc="-20" dirty="0">
                <a:solidFill>
                  <a:srgbClr val="404040"/>
                </a:solidFill>
                <a:latin typeface="Carlito"/>
                <a:cs typeface="Carlito"/>
              </a:rPr>
              <a:t>vs. </a:t>
            </a:r>
            <a:r>
              <a:rPr lang="en-US" sz="2000" spc="-5" dirty="0">
                <a:solidFill>
                  <a:srgbClr val="404040"/>
                </a:solidFill>
                <a:latin typeface="Carlito"/>
                <a:cs typeface="Carlito"/>
              </a:rPr>
              <a:t>Launch </a:t>
            </a:r>
            <a:r>
              <a:rPr lang="en-US" sz="2000" spc="-15" dirty="0">
                <a:solidFill>
                  <a:srgbClr val="404040"/>
                </a:solidFill>
                <a:latin typeface="Carlito"/>
                <a:cs typeface="Carlito"/>
              </a:rPr>
              <a:t>Site,  </a:t>
            </a:r>
            <a:r>
              <a:rPr lang="en-US" sz="2000" spc="-5" dirty="0">
                <a:solidFill>
                  <a:srgbClr val="404040"/>
                </a:solidFill>
                <a:latin typeface="Carlito"/>
                <a:cs typeface="Carlito"/>
              </a:rPr>
              <a:t>Orbit </a:t>
            </a:r>
            <a:r>
              <a:rPr lang="en-US" sz="2000" spc="-20" dirty="0">
                <a:solidFill>
                  <a:srgbClr val="404040"/>
                </a:solidFill>
                <a:latin typeface="Carlito"/>
                <a:cs typeface="Carlito"/>
              </a:rPr>
              <a:t>vs. </a:t>
            </a:r>
            <a:r>
              <a:rPr lang="en-US" sz="2000" dirty="0">
                <a:solidFill>
                  <a:srgbClr val="404040"/>
                </a:solidFill>
                <a:latin typeface="Carlito"/>
                <a:cs typeface="Carlito"/>
              </a:rPr>
              <a:t>Success </a:t>
            </a:r>
            <a:r>
              <a:rPr lang="en-US" sz="2000" spc="-20" dirty="0">
                <a:solidFill>
                  <a:srgbClr val="404040"/>
                </a:solidFill>
                <a:latin typeface="Carlito"/>
                <a:cs typeface="Carlito"/>
              </a:rPr>
              <a:t>Rate, </a:t>
            </a:r>
            <a:r>
              <a:rPr lang="en-US" sz="2000" spc="-10" dirty="0">
                <a:solidFill>
                  <a:srgbClr val="404040"/>
                </a:solidFill>
                <a:latin typeface="Carlito"/>
                <a:cs typeface="Carlito"/>
              </a:rPr>
              <a:t>Flight </a:t>
            </a:r>
            <a:r>
              <a:rPr lang="en-US" sz="2000" dirty="0">
                <a:solidFill>
                  <a:srgbClr val="404040"/>
                </a:solidFill>
                <a:latin typeface="Carlito"/>
                <a:cs typeface="Carlito"/>
              </a:rPr>
              <a:t>Number </a:t>
            </a:r>
            <a:r>
              <a:rPr lang="en-US" sz="2000" spc="-20" dirty="0">
                <a:solidFill>
                  <a:srgbClr val="404040"/>
                </a:solidFill>
                <a:latin typeface="Carlito"/>
                <a:cs typeface="Carlito"/>
              </a:rPr>
              <a:t>vs. </a:t>
            </a:r>
            <a:r>
              <a:rPr lang="en-US" sz="2000" spc="-5" dirty="0">
                <a:solidFill>
                  <a:srgbClr val="404040"/>
                </a:solidFill>
                <a:latin typeface="Carlito"/>
                <a:cs typeface="Carlito"/>
              </a:rPr>
              <a:t>Orbit, </a:t>
            </a:r>
            <a:r>
              <a:rPr lang="en-US" sz="2000" spc="-25" dirty="0">
                <a:solidFill>
                  <a:srgbClr val="404040"/>
                </a:solidFill>
                <a:latin typeface="Carlito"/>
                <a:cs typeface="Carlito"/>
              </a:rPr>
              <a:t>Payload </a:t>
            </a:r>
            <a:r>
              <a:rPr lang="en-US" sz="2000" spc="-15" dirty="0">
                <a:solidFill>
                  <a:srgbClr val="404040"/>
                </a:solidFill>
                <a:latin typeface="Carlito"/>
                <a:cs typeface="Carlito"/>
              </a:rPr>
              <a:t>vs </a:t>
            </a:r>
            <a:r>
              <a:rPr lang="en-US" sz="2000" spc="-5" dirty="0">
                <a:solidFill>
                  <a:srgbClr val="404040"/>
                </a:solidFill>
                <a:latin typeface="Carlito"/>
                <a:cs typeface="Carlito"/>
              </a:rPr>
              <a:t>Orbit, </a:t>
            </a:r>
            <a:r>
              <a:rPr lang="en-US" sz="2000" dirty="0">
                <a:solidFill>
                  <a:srgbClr val="404040"/>
                </a:solidFill>
                <a:latin typeface="Carlito"/>
                <a:cs typeface="Carlito"/>
              </a:rPr>
              <a:t>and Success </a:t>
            </a:r>
            <a:r>
              <a:rPr lang="en-US" sz="2000" spc="-60" dirty="0">
                <a:solidFill>
                  <a:srgbClr val="404040"/>
                </a:solidFill>
                <a:latin typeface="Carlito"/>
                <a:cs typeface="Carlito"/>
              </a:rPr>
              <a:t>Yearly</a:t>
            </a:r>
            <a:r>
              <a:rPr lang="en-US" sz="2000" spc="70" dirty="0">
                <a:solidFill>
                  <a:srgbClr val="404040"/>
                </a:solidFill>
                <a:latin typeface="Carlito"/>
                <a:cs typeface="Carlito"/>
              </a:rPr>
              <a:t> </a:t>
            </a:r>
            <a:r>
              <a:rPr lang="en-US" sz="2000" spc="-60" dirty="0">
                <a:solidFill>
                  <a:srgbClr val="404040"/>
                </a:solidFill>
                <a:latin typeface="Carlito"/>
                <a:cs typeface="Carlito"/>
              </a:rPr>
              <a:t>Trend</a:t>
            </a:r>
            <a:endParaRPr lang="en-US" sz="2000" dirty="0">
              <a:latin typeface="Carlito"/>
              <a:cs typeface="Carlito"/>
            </a:endParaRPr>
          </a:p>
          <a:p>
            <a:pPr marL="12700">
              <a:lnSpc>
                <a:spcPts val="2300"/>
              </a:lnSpc>
              <a:spcBef>
                <a:spcPts val="1160"/>
              </a:spcBef>
            </a:pPr>
            <a:r>
              <a:rPr lang="en-US" sz="2000" spc="-25" dirty="0">
                <a:solidFill>
                  <a:srgbClr val="404040"/>
                </a:solidFill>
                <a:latin typeface="Carlito"/>
                <a:cs typeface="Carlito"/>
              </a:rPr>
              <a:t>Scatter </a:t>
            </a:r>
            <a:r>
              <a:rPr lang="en-US" sz="2000" spc="-5" dirty="0">
                <a:solidFill>
                  <a:srgbClr val="404040"/>
                </a:solidFill>
                <a:latin typeface="Carlito"/>
                <a:cs typeface="Carlito"/>
              </a:rPr>
              <a:t>plots, line </a:t>
            </a:r>
            <a:r>
              <a:rPr lang="en-US" sz="2000" dirty="0">
                <a:solidFill>
                  <a:srgbClr val="404040"/>
                </a:solidFill>
                <a:latin typeface="Carlito"/>
                <a:cs typeface="Carlito"/>
              </a:rPr>
              <a:t>charts, and </a:t>
            </a:r>
            <a:r>
              <a:rPr lang="en-US" sz="2000" spc="-5" dirty="0">
                <a:solidFill>
                  <a:srgbClr val="404040"/>
                </a:solidFill>
                <a:latin typeface="Carlito"/>
                <a:cs typeface="Carlito"/>
              </a:rPr>
              <a:t>bar plots </a:t>
            </a:r>
            <a:r>
              <a:rPr lang="en-US" sz="2000" spc="-20" dirty="0">
                <a:solidFill>
                  <a:srgbClr val="404040"/>
                </a:solidFill>
                <a:latin typeface="Carlito"/>
                <a:cs typeface="Carlito"/>
              </a:rPr>
              <a:t>were </a:t>
            </a:r>
            <a:r>
              <a:rPr lang="en-US" sz="2000" spc="-5" dirty="0">
                <a:solidFill>
                  <a:srgbClr val="404040"/>
                </a:solidFill>
                <a:latin typeface="Carlito"/>
                <a:cs typeface="Carlito"/>
              </a:rPr>
              <a:t>used </a:t>
            </a:r>
            <a:r>
              <a:rPr lang="en-US" sz="2000" spc="-20" dirty="0">
                <a:solidFill>
                  <a:srgbClr val="404040"/>
                </a:solidFill>
                <a:latin typeface="Carlito"/>
                <a:cs typeface="Carlito"/>
              </a:rPr>
              <a:t>to compare </a:t>
            </a:r>
            <a:r>
              <a:rPr lang="en-US" sz="2000" spc="-5" dirty="0">
                <a:solidFill>
                  <a:srgbClr val="404040"/>
                </a:solidFill>
                <a:latin typeface="Carlito"/>
                <a:cs typeface="Carlito"/>
              </a:rPr>
              <a:t>relationships between variables</a:t>
            </a:r>
            <a:r>
              <a:rPr lang="en-US" sz="2000" spc="-20" dirty="0">
                <a:solidFill>
                  <a:srgbClr val="404040"/>
                </a:solidFill>
                <a:latin typeface="Carlito"/>
                <a:cs typeface="Carlito"/>
              </a:rPr>
              <a:t> to</a:t>
            </a:r>
            <a:endParaRPr lang="en-US" sz="2000" dirty="0">
              <a:latin typeface="Carlito"/>
              <a:cs typeface="Carlito"/>
            </a:endParaRPr>
          </a:p>
          <a:p>
            <a:pPr marL="12700">
              <a:lnSpc>
                <a:spcPts val="2300"/>
              </a:lnSpc>
            </a:pPr>
            <a:r>
              <a:rPr lang="en-US" sz="2000" spc="-5" dirty="0">
                <a:solidFill>
                  <a:srgbClr val="404040"/>
                </a:solidFill>
                <a:latin typeface="Carlito"/>
                <a:cs typeface="Carlito"/>
              </a:rPr>
              <a:t>decide if </a:t>
            </a:r>
            <a:r>
              <a:rPr lang="en-US" sz="2000" dirty="0">
                <a:solidFill>
                  <a:srgbClr val="404040"/>
                </a:solidFill>
                <a:latin typeface="Carlito"/>
                <a:cs typeface="Carlito"/>
              </a:rPr>
              <a:t>a </a:t>
            </a:r>
            <a:r>
              <a:rPr lang="en-US" sz="2000" spc="-10" dirty="0">
                <a:solidFill>
                  <a:srgbClr val="404040"/>
                </a:solidFill>
                <a:latin typeface="Carlito"/>
                <a:cs typeface="Carlito"/>
              </a:rPr>
              <a:t>relationship </a:t>
            </a:r>
            <a:r>
              <a:rPr lang="en-US" sz="2000" spc="-25" dirty="0">
                <a:solidFill>
                  <a:srgbClr val="404040"/>
                </a:solidFill>
                <a:latin typeface="Carlito"/>
                <a:cs typeface="Carlito"/>
              </a:rPr>
              <a:t>exists </a:t>
            </a:r>
            <a:r>
              <a:rPr lang="en-US" sz="2000" dirty="0">
                <a:solidFill>
                  <a:srgbClr val="404040"/>
                </a:solidFill>
                <a:latin typeface="Carlito"/>
                <a:cs typeface="Carlito"/>
              </a:rPr>
              <a:t>so </a:t>
            </a:r>
            <a:r>
              <a:rPr lang="en-US" sz="2000" spc="-5" dirty="0">
                <a:solidFill>
                  <a:srgbClr val="404040"/>
                </a:solidFill>
                <a:latin typeface="Carlito"/>
                <a:cs typeface="Carlito"/>
              </a:rPr>
              <a:t>that they could </a:t>
            </a:r>
            <a:r>
              <a:rPr lang="en-US" sz="2000" dirty="0">
                <a:solidFill>
                  <a:srgbClr val="404040"/>
                </a:solidFill>
                <a:latin typeface="Carlito"/>
                <a:cs typeface="Carlito"/>
              </a:rPr>
              <a:t>be </a:t>
            </a:r>
            <a:r>
              <a:rPr lang="en-US" sz="2000" spc="-5" dirty="0">
                <a:solidFill>
                  <a:srgbClr val="404040"/>
                </a:solidFill>
                <a:latin typeface="Carlito"/>
                <a:cs typeface="Carlito"/>
              </a:rPr>
              <a:t>used in </a:t>
            </a:r>
            <a:r>
              <a:rPr lang="en-US" sz="2000" spc="-10" dirty="0">
                <a:solidFill>
                  <a:srgbClr val="404040"/>
                </a:solidFill>
                <a:latin typeface="Carlito"/>
                <a:cs typeface="Carlito"/>
              </a:rPr>
              <a:t>training </a:t>
            </a:r>
            <a:r>
              <a:rPr lang="en-US" sz="2000" dirty="0">
                <a:solidFill>
                  <a:srgbClr val="404040"/>
                </a:solidFill>
                <a:latin typeface="Carlito"/>
                <a:cs typeface="Carlito"/>
              </a:rPr>
              <a:t>the machine </a:t>
            </a:r>
            <a:r>
              <a:rPr lang="en-US" sz="2000" spc="-5" dirty="0">
                <a:solidFill>
                  <a:srgbClr val="404040"/>
                </a:solidFill>
                <a:latin typeface="Carlito"/>
                <a:cs typeface="Carlito"/>
              </a:rPr>
              <a:t>learning</a:t>
            </a:r>
            <a:r>
              <a:rPr lang="en-US" sz="2000" spc="-45" dirty="0">
                <a:solidFill>
                  <a:srgbClr val="404040"/>
                </a:solidFill>
                <a:latin typeface="Carlito"/>
                <a:cs typeface="Carlito"/>
              </a:rPr>
              <a:t> </a:t>
            </a:r>
            <a:r>
              <a:rPr lang="en-US" sz="2000" spc="-5" dirty="0">
                <a:solidFill>
                  <a:srgbClr val="404040"/>
                </a:solidFill>
                <a:latin typeface="Carlito"/>
                <a:cs typeface="Carlito"/>
              </a:rPr>
              <a:t>model</a:t>
            </a:r>
            <a:endParaRPr lang="en-US" sz="2000" dirty="0">
              <a:latin typeface="Carlito"/>
              <a:cs typeface="Carlito"/>
            </a:endParaRPr>
          </a:p>
          <a:p>
            <a:r>
              <a:rPr lang="en-US" sz="2000" dirty="0">
                <a:hlinkClick r:id="rId3" action="ppaction://hlinksldjump"/>
              </a:rPr>
              <a:t>https://github.com/satyamr123/IBM_Final_Capstone_Project/blob/master/IBM-DS0321EN-SkillsNetwork_labs_module_2_jupyter-labs-eda-dataviz.ipynb.jupyterlite.ipynb</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F54111-B942-24E4-0475-F18CD3272278}"/>
              </a:ext>
            </a:extLst>
          </p:cNvPr>
          <p:cNvPicPr>
            <a:picLocks noChangeAspect="1"/>
          </p:cNvPicPr>
          <p:nvPr/>
        </p:nvPicPr>
        <p:blipFill>
          <a:blip r:embed="rId2"/>
          <a:stretch>
            <a:fillRect/>
          </a:stretch>
        </p:blipFill>
        <p:spPr>
          <a:xfrm>
            <a:off x="682430" y="412376"/>
            <a:ext cx="11100635" cy="6185648"/>
          </a:xfrm>
          <a:prstGeom prst="rect">
            <a:avLst/>
          </a:prstGeom>
        </p:spPr>
      </p:pic>
    </p:spTree>
    <p:extLst>
      <p:ext uri="{BB962C8B-B14F-4D97-AF65-F5344CB8AC3E}">
        <p14:creationId xmlns:p14="http://schemas.microsoft.com/office/powerpoint/2010/main" val="92059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12700">
              <a:lnSpc>
                <a:spcPct val="100000"/>
              </a:lnSpc>
              <a:spcBef>
                <a:spcPts val="1280"/>
              </a:spcBef>
            </a:pPr>
            <a:r>
              <a:rPr lang="en-US" sz="2400" spc="-5" dirty="0">
                <a:solidFill>
                  <a:srgbClr val="404040"/>
                </a:solidFill>
                <a:latin typeface="Carlito"/>
                <a:cs typeface="Carlito"/>
              </a:rPr>
              <a:t>Loaded </a:t>
            </a:r>
            <a:r>
              <a:rPr lang="en-US" sz="2400" spc="-25" dirty="0">
                <a:solidFill>
                  <a:srgbClr val="404040"/>
                </a:solidFill>
                <a:latin typeface="Carlito"/>
                <a:cs typeface="Carlito"/>
              </a:rPr>
              <a:t>data </a:t>
            </a:r>
            <a:r>
              <a:rPr lang="en-US" sz="2400" spc="-10" dirty="0">
                <a:solidFill>
                  <a:srgbClr val="404040"/>
                </a:solidFill>
                <a:latin typeface="Carlito"/>
                <a:cs typeface="Carlito"/>
              </a:rPr>
              <a:t>set </a:t>
            </a:r>
            <a:r>
              <a:rPr lang="en-US" sz="2400" spc="-25" dirty="0">
                <a:solidFill>
                  <a:srgbClr val="404040"/>
                </a:solidFill>
                <a:latin typeface="Carlito"/>
                <a:cs typeface="Carlito"/>
              </a:rPr>
              <a:t>into SQL</a:t>
            </a:r>
            <a:r>
              <a:rPr lang="en-US" sz="2400" spc="-125" dirty="0">
                <a:solidFill>
                  <a:srgbClr val="404040"/>
                </a:solidFill>
                <a:latin typeface="Carlito"/>
                <a:cs typeface="Carlito"/>
              </a:rPr>
              <a:t> </a:t>
            </a:r>
            <a:r>
              <a:rPr lang="en-US" sz="2400" spc="-5" dirty="0">
                <a:solidFill>
                  <a:srgbClr val="404040"/>
                </a:solidFill>
                <a:latin typeface="Carlito"/>
                <a:cs typeface="Carlito"/>
              </a:rPr>
              <a:t>Database.</a:t>
            </a:r>
            <a:endParaRPr lang="en-US" sz="2400" dirty="0">
              <a:latin typeface="Carlito"/>
              <a:cs typeface="Carlito"/>
            </a:endParaRPr>
          </a:p>
          <a:p>
            <a:pPr marL="12700">
              <a:lnSpc>
                <a:spcPct val="100000"/>
              </a:lnSpc>
              <a:spcBef>
                <a:spcPts val="1175"/>
              </a:spcBef>
            </a:pPr>
            <a:r>
              <a:rPr lang="en-US" sz="2400" spc="-5" dirty="0">
                <a:solidFill>
                  <a:srgbClr val="404040"/>
                </a:solidFill>
                <a:latin typeface="Carlito"/>
                <a:cs typeface="Carlito"/>
              </a:rPr>
              <a:t>Queried using SQL </a:t>
            </a:r>
            <a:r>
              <a:rPr lang="en-US" sz="2400" dirty="0">
                <a:solidFill>
                  <a:srgbClr val="404040"/>
                </a:solidFill>
                <a:latin typeface="Carlito"/>
                <a:cs typeface="Carlito"/>
              </a:rPr>
              <a:t>Python</a:t>
            </a:r>
            <a:r>
              <a:rPr lang="en-US" sz="2400" spc="-100" dirty="0">
                <a:solidFill>
                  <a:srgbClr val="404040"/>
                </a:solidFill>
                <a:latin typeface="Carlito"/>
                <a:cs typeface="Carlito"/>
              </a:rPr>
              <a:t> </a:t>
            </a:r>
            <a:r>
              <a:rPr lang="en-US" sz="2400" spc="-25" dirty="0">
                <a:solidFill>
                  <a:srgbClr val="404040"/>
                </a:solidFill>
                <a:latin typeface="Carlito"/>
                <a:cs typeface="Carlito"/>
              </a:rPr>
              <a:t>integration.</a:t>
            </a:r>
            <a:endParaRPr lang="en-US" sz="2400" dirty="0">
              <a:latin typeface="Carlito"/>
              <a:cs typeface="Carlito"/>
            </a:endParaRPr>
          </a:p>
          <a:p>
            <a:pPr marL="12700">
              <a:lnSpc>
                <a:spcPct val="100000"/>
              </a:lnSpc>
              <a:spcBef>
                <a:spcPts val="1560"/>
              </a:spcBef>
            </a:pPr>
            <a:r>
              <a:rPr lang="en-US" sz="2400" spc="-5" dirty="0">
                <a:solidFill>
                  <a:srgbClr val="404040"/>
                </a:solidFill>
                <a:latin typeface="Carlito"/>
                <a:cs typeface="Carlito"/>
              </a:rPr>
              <a:t>Queries </a:t>
            </a:r>
            <a:r>
              <a:rPr lang="en-US" sz="2400" spc="-20" dirty="0">
                <a:solidFill>
                  <a:srgbClr val="404040"/>
                </a:solidFill>
                <a:latin typeface="Carlito"/>
                <a:cs typeface="Carlito"/>
              </a:rPr>
              <a:t>were </a:t>
            </a:r>
            <a:r>
              <a:rPr lang="en-US" sz="2400" dirty="0">
                <a:solidFill>
                  <a:srgbClr val="404040"/>
                </a:solidFill>
                <a:latin typeface="Carlito"/>
                <a:cs typeface="Carlito"/>
              </a:rPr>
              <a:t>made </a:t>
            </a:r>
            <a:r>
              <a:rPr lang="en-US" sz="2400" spc="-20" dirty="0">
                <a:solidFill>
                  <a:srgbClr val="404040"/>
                </a:solidFill>
                <a:latin typeface="Carlito"/>
                <a:cs typeface="Carlito"/>
              </a:rPr>
              <a:t>to </a:t>
            </a:r>
            <a:r>
              <a:rPr lang="en-US" sz="2400" spc="-10" dirty="0">
                <a:solidFill>
                  <a:srgbClr val="404040"/>
                </a:solidFill>
                <a:latin typeface="Carlito"/>
                <a:cs typeface="Carlito"/>
              </a:rPr>
              <a:t>get </a:t>
            </a:r>
            <a:r>
              <a:rPr lang="en-US" sz="2400" dirty="0">
                <a:solidFill>
                  <a:srgbClr val="404040"/>
                </a:solidFill>
                <a:latin typeface="Carlito"/>
                <a:cs typeface="Carlito"/>
              </a:rPr>
              <a:t>a </a:t>
            </a:r>
            <a:r>
              <a:rPr lang="en-US" sz="2400" spc="-25" dirty="0">
                <a:solidFill>
                  <a:srgbClr val="404040"/>
                </a:solidFill>
                <a:latin typeface="Carlito"/>
                <a:cs typeface="Carlito"/>
              </a:rPr>
              <a:t>better </a:t>
            </a:r>
            <a:r>
              <a:rPr lang="en-US" sz="2400" spc="-20" dirty="0">
                <a:solidFill>
                  <a:srgbClr val="404040"/>
                </a:solidFill>
                <a:latin typeface="Carlito"/>
                <a:cs typeface="Carlito"/>
              </a:rPr>
              <a:t>understanding </a:t>
            </a:r>
            <a:r>
              <a:rPr lang="en-US" sz="2400" spc="-5" dirty="0">
                <a:solidFill>
                  <a:srgbClr val="404040"/>
                </a:solidFill>
                <a:latin typeface="Carlito"/>
                <a:cs typeface="Carlito"/>
              </a:rPr>
              <a:t>of </a:t>
            </a:r>
            <a:r>
              <a:rPr lang="en-US" sz="2400" dirty="0">
                <a:solidFill>
                  <a:srgbClr val="404040"/>
                </a:solidFill>
                <a:latin typeface="Carlito"/>
                <a:cs typeface="Carlito"/>
              </a:rPr>
              <a:t>the</a:t>
            </a:r>
            <a:r>
              <a:rPr lang="en-US" sz="2400" spc="25" dirty="0">
                <a:solidFill>
                  <a:srgbClr val="404040"/>
                </a:solidFill>
                <a:latin typeface="Carlito"/>
                <a:cs typeface="Carlito"/>
              </a:rPr>
              <a:t> </a:t>
            </a:r>
            <a:r>
              <a:rPr lang="en-US" sz="2400" spc="-20" dirty="0">
                <a:solidFill>
                  <a:srgbClr val="404040"/>
                </a:solidFill>
                <a:latin typeface="Carlito"/>
                <a:cs typeface="Carlito"/>
              </a:rPr>
              <a:t>dataset.</a:t>
            </a:r>
            <a:endParaRPr lang="en-US" sz="2400" dirty="0">
              <a:latin typeface="Carlito"/>
              <a:cs typeface="Carlito"/>
            </a:endParaRPr>
          </a:p>
          <a:p>
            <a:pPr marL="12700" marR="434975">
              <a:lnSpc>
                <a:spcPts val="2200"/>
              </a:lnSpc>
              <a:spcBef>
                <a:spcPts val="1440"/>
              </a:spcBef>
            </a:pPr>
            <a:r>
              <a:rPr lang="en-US" sz="2400" spc="-5" dirty="0">
                <a:solidFill>
                  <a:srgbClr val="404040"/>
                </a:solidFill>
                <a:latin typeface="Carlito"/>
                <a:cs typeface="Carlito"/>
              </a:rPr>
              <a:t>Queried </a:t>
            </a:r>
            <a:r>
              <a:rPr lang="en-US" sz="2400" spc="-20" dirty="0">
                <a:solidFill>
                  <a:srgbClr val="404040"/>
                </a:solidFill>
                <a:latin typeface="Carlito"/>
                <a:cs typeface="Carlito"/>
              </a:rPr>
              <a:t>information </a:t>
            </a:r>
            <a:r>
              <a:rPr lang="en-US" sz="2400" dirty="0">
                <a:solidFill>
                  <a:srgbClr val="404040"/>
                </a:solidFill>
                <a:latin typeface="Carlito"/>
                <a:cs typeface="Carlito"/>
              </a:rPr>
              <a:t>about launch </a:t>
            </a:r>
            <a:r>
              <a:rPr lang="en-US" sz="2400" spc="-20" dirty="0">
                <a:solidFill>
                  <a:srgbClr val="404040"/>
                </a:solidFill>
                <a:latin typeface="Carlito"/>
                <a:cs typeface="Carlito"/>
              </a:rPr>
              <a:t>site </a:t>
            </a:r>
            <a:r>
              <a:rPr lang="en-US" sz="2400" spc="-5" dirty="0">
                <a:solidFill>
                  <a:srgbClr val="404040"/>
                </a:solidFill>
                <a:latin typeface="Carlito"/>
                <a:cs typeface="Carlito"/>
              </a:rPr>
              <a:t>names, mission </a:t>
            </a:r>
            <a:r>
              <a:rPr lang="en-US" sz="2400" spc="-20" dirty="0">
                <a:solidFill>
                  <a:srgbClr val="404040"/>
                </a:solidFill>
                <a:latin typeface="Carlito"/>
                <a:cs typeface="Carlito"/>
              </a:rPr>
              <a:t>outcomes, various pay </a:t>
            </a:r>
            <a:r>
              <a:rPr lang="en-US" sz="2400" dirty="0">
                <a:solidFill>
                  <a:srgbClr val="404040"/>
                </a:solidFill>
                <a:latin typeface="Carlito"/>
                <a:cs typeface="Carlito"/>
              </a:rPr>
              <a:t>load </a:t>
            </a:r>
            <a:r>
              <a:rPr lang="en-US" sz="2400" spc="-25" dirty="0">
                <a:solidFill>
                  <a:srgbClr val="404040"/>
                </a:solidFill>
                <a:latin typeface="Carlito"/>
                <a:cs typeface="Carlito"/>
              </a:rPr>
              <a:t>sizes </a:t>
            </a:r>
            <a:r>
              <a:rPr lang="en-US" sz="2400" spc="-5" dirty="0">
                <a:solidFill>
                  <a:srgbClr val="404040"/>
                </a:solidFill>
                <a:latin typeface="Carlito"/>
                <a:cs typeface="Carlito"/>
              </a:rPr>
              <a:t>of  </a:t>
            </a:r>
            <a:r>
              <a:rPr lang="en-US" sz="2400" spc="-25" dirty="0">
                <a:solidFill>
                  <a:srgbClr val="404040"/>
                </a:solidFill>
                <a:latin typeface="Carlito"/>
                <a:cs typeface="Carlito"/>
              </a:rPr>
              <a:t>customers </a:t>
            </a:r>
            <a:r>
              <a:rPr lang="en-US" sz="2400" dirty="0">
                <a:solidFill>
                  <a:srgbClr val="404040"/>
                </a:solidFill>
                <a:latin typeface="Carlito"/>
                <a:cs typeface="Carlito"/>
              </a:rPr>
              <a:t>and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dirty="0">
                <a:solidFill>
                  <a:srgbClr val="404040"/>
                </a:solidFill>
                <a:latin typeface="Carlito"/>
                <a:cs typeface="Carlito"/>
              </a:rPr>
              <a:t>and landing</a:t>
            </a:r>
            <a:r>
              <a:rPr lang="en-US" sz="2400" spc="5" dirty="0">
                <a:solidFill>
                  <a:srgbClr val="404040"/>
                </a:solidFill>
                <a:latin typeface="Carlito"/>
                <a:cs typeface="Carlito"/>
              </a:rPr>
              <a:t> </a:t>
            </a:r>
            <a:r>
              <a:rPr lang="en-US" sz="2400" spc="-15" dirty="0">
                <a:solidFill>
                  <a:srgbClr val="404040"/>
                </a:solidFill>
                <a:latin typeface="Carlito"/>
                <a:cs typeface="Carlito"/>
              </a:rPr>
              <a:t>outcomes</a:t>
            </a:r>
            <a:endParaRPr lang="en-US" sz="2400" dirty="0">
              <a:latin typeface="Carlito"/>
              <a:cs typeface="Carlito"/>
            </a:endParaRPr>
          </a:p>
          <a:p>
            <a:r>
              <a:rPr lang="en-US" dirty="0">
                <a:hlinkClick r:id="rId3" action="ppaction://hlinksldjump"/>
              </a:rPr>
              <a:t>https://github.com/satyamr123/IBM_Final_Capstone_Project/blob/master/jupyter-labs-eda-sql-coursera_sqllite.ipynb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12700" marR="5080">
              <a:lnSpc>
                <a:spcPts val="2210"/>
              </a:lnSpc>
              <a:spcBef>
                <a:spcPts val="335"/>
              </a:spcBef>
            </a:pPr>
            <a:r>
              <a:rPr lang="en-US" sz="2400" spc="-15" dirty="0">
                <a:solidFill>
                  <a:srgbClr val="404040"/>
                </a:solidFill>
                <a:latin typeface="Carlito"/>
                <a:cs typeface="Carlito"/>
              </a:rPr>
              <a:t>Folium </a:t>
            </a:r>
            <a:r>
              <a:rPr lang="en-US" sz="2400" spc="-5" dirty="0">
                <a:solidFill>
                  <a:srgbClr val="404040"/>
                </a:solidFill>
                <a:latin typeface="Carlito"/>
                <a:cs typeface="Carlito"/>
              </a:rPr>
              <a:t>maps mark Launch Sites, successful </a:t>
            </a:r>
            <a:r>
              <a:rPr lang="en-US" sz="2400" dirty="0">
                <a:solidFill>
                  <a:srgbClr val="404040"/>
                </a:solidFill>
                <a:latin typeface="Carlito"/>
                <a:cs typeface="Carlito"/>
              </a:rPr>
              <a:t>and </a:t>
            </a:r>
            <a:r>
              <a:rPr lang="en-US" sz="2400" spc="-5" dirty="0">
                <a:solidFill>
                  <a:srgbClr val="404040"/>
                </a:solidFill>
                <a:latin typeface="Carlito"/>
                <a:cs typeface="Carlito"/>
              </a:rPr>
              <a:t>unsuccessful </a:t>
            </a:r>
            <a:r>
              <a:rPr lang="en-US" sz="2400" dirty="0">
                <a:solidFill>
                  <a:srgbClr val="404040"/>
                </a:solidFill>
                <a:latin typeface="Carlito"/>
                <a:cs typeface="Carlito"/>
              </a:rPr>
              <a:t>landings, and a </a:t>
            </a:r>
            <a:r>
              <a:rPr lang="en-US" sz="2400" spc="-25" dirty="0">
                <a:solidFill>
                  <a:srgbClr val="404040"/>
                </a:solidFill>
                <a:latin typeface="Carlito"/>
                <a:cs typeface="Carlito"/>
              </a:rPr>
              <a:t>proximity example  </a:t>
            </a:r>
            <a:r>
              <a:rPr lang="en-US" sz="2400" spc="-20" dirty="0">
                <a:solidFill>
                  <a:srgbClr val="404040"/>
                </a:solidFill>
                <a:latin typeface="Carlito"/>
                <a:cs typeface="Carlito"/>
              </a:rPr>
              <a:t>to </a:t>
            </a:r>
            <a:r>
              <a:rPr lang="en-US" sz="2400" spc="-40" dirty="0">
                <a:solidFill>
                  <a:srgbClr val="404040"/>
                </a:solidFill>
                <a:latin typeface="Carlito"/>
                <a:cs typeface="Carlito"/>
              </a:rPr>
              <a:t>key </a:t>
            </a:r>
            <a:r>
              <a:rPr lang="en-US" sz="2400" spc="-5" dirty="0">
                <a:solidFill>
                  <a:srgbClr val="404040"/>
                </a:solidFill>
                <a:latin typeface="Carlito"/>
                <a:cs typeface="Carlito"/>
              </a:rPr>
              <a:t>locations: </a:t>
            </a:r>
            <a:r>
              <a:rPr lang="en-US" sz="2400" spc="-60" dirty="0">
                <a:solidFill>
                  <a:srgbClr val="404040"/>
                </a:solidFill>
                <a:latin typeface="Carlito"/>
                <a:cs typeface="Carlito"/>
              </a:rPr>
              <a:t>Railway, Highway, </a:t>
            </a:r>
            <a:r>
              <a:rPr lang="en-US" sz="2400" spc="-20" dirty="0">
                <a:solidFill>
                  <a:srgbClr val="404040"/>
                </a:solidFill>
                <a:latin typeface="Carlito"/>
                <a:cs typeface="Carlito"/>
              </a:rPr>
              <a:t>Coast, </a:t>
            </a:r>
            <a:r>
              <a:rPr lang="en-US" sz="2400" dirty="0">
                <a:solidFill>
                  <a:srgbClr val="404040"/>
                </a:solidFill>
                <a:latin typeface="Carlito"/>
                <a:cs typeface="Carlito"/>
              </a:rPr>
              <a:t>and</a:t>
            </a:r>
            <a:r>
              <a:rPr lang="en-US" sz="2400" spc="35" dirty="0">
                <a:solidFill>
                  <a:srgbClr val="404040"/>
                </a:solidFill>
                <a:latin typeface="Carlito"/>
                <a:cs typeface="Carlito"/>
              </a:rPr>
              <a:t> </a:t>
            </a:r>
            <a:r>
              <a:rPr lang="en-US" sz="2400" spc="-60" dirty="0">
                <a:solidFill>
                  <a:srgbClr val="404040"/>
                </a:solidFill>
                <a:latin typeface="Carlito"/>
                <a:cs typeface="Carlito"/>
              </a:rPr>
              <a:t>City.</a:t>
            </a:r>
            <a:endParaRPr lang="en-US" sz="2400" dirty="0">
              <a:latin typeface="Carlito"/>
              <a:cs typeface="Carlito"/>
            </a:endParaRPr>
          </a:p>
          <a:p>
            <a:pPr marL="12700" marR="311150">
              <a:lnSpc>
                <a:spcPts val="2300"/>
              </a:lnSpc>
              <a:spcBef>
                <a:spcPts val="1115"/>
              </a:spcBef>
            </a:pPr>
            <a:r>
              <a:rPr lang="en-US" sz="2400" spc="-5" dirty="0">
                <a:solidFill>
                  <a:srgbClr val="404040"/>
                </a:solidFill>
                <a:latin typeface="Carlito"/>
                <a:cs typeface="Carlito"/>
              </a:rPr>
              <a:t>This </a:t>
            </a:r>
            <a:r>
              <a:rPr lang="en-US" sz="2400" spc="-15" dirty="0">
                <a:solidFill>
                  <a:srgbClr val="404040"/>
                </a:solidFill>
                <a:latin typeface="Carlito"/>
                <a:cs typeface="Carlito"/>
              </a:rPr>
              <a:t>allows </a:t>
            </a:r>
            <a:r>
              <a:rPr lang="en-US" sz="2400" spc="-5" dirty="0">
                <a:solidFill>
                  <a:srgbClr val="404040"/>
                </a:solidFill>
                <a:latin typeface="Carlito"/>
                <a:cs typeface="Carlito"/>
              </a:rPr>
              <a:t>us </a:t>
            </a:r>
            <a:r>
              <a:rPr lang="en-US" sz="2400" spc="-20" dirty="0">
                <a:solidFill>
                  <a:srgbClr val="404040"/>
                </a:solidFill>
                <a:latin typeface="Carlito"/>
                <a:cs typeface="Carlito"/>
              </a:rPr>
              <a:t>to understand why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25" dirty="0">
                <a:solidFill>
                  <a:srgbClr val="404040"/>
                </a:solidFill>
                <a:latin typeface="Carlito"/>
                <a:cs typeface="Carlito"/>
              </a:rPr>
              <a:t>may </a:t>
            </a:r>
            <a:r>
              <a:rPr lang="en-US" sz="2400" dirty="0">
                <a:solidFill>
                  <a:srgbClr val="404040"/>
                </a:solidFill>
                <a:latin typeface="Carlito"/>
                <a:cs typeface="Carlito"/>
              </a:rPr>
              <a:t>be </a:t>
            </a:r>
            <a:r>
              <a:rPr lang="en-US" sz="2400" spc="-20" dirty="0">
                <a:solidFill>
                  <a:srgbClr val="404040"/>
                </a:solidFill>
                <a:latin typeface="Carlito"/>
                <a:cs typeface="Carlito"/>
              </a:rPr>
              <a:t>located </a:t>
            </a:r>
            <a:r>
              <a:rPr lang="en-US" sz="2400" spc="-5" dirty="0">
                <a:solidFill>
                  <a:srgbClr val="404040"/>
                </a:solidFill>
                <a:latin typeface="Carlito"/>
                <a:cs typeface="Carlito"/>
              </a:rPr>
              <a:t>where they </a:t>
            </a:r>
            <a:r>
              <a:rPr lang="en-US" sz="2400" spc="-20" dirty="0">
                <a:solidFill>
                  <a:srgbClr val="404040"/>
                </a:solidFill>
                <a:latin typeface="Carlito"/>
                <a:cs typeface="Carlito"/>
              </a:rPr>
              <a:t>are. </a:t>
            </a:r>
            <a:r>
              <a:rPr lang="en-US" sz="2400" dirty="0">
                <a:solidFill>
                  <a:srgbClr val="404040"/>
                </a:solidFill>
                <a:latin typeface="Carlito"/>
                <a:cs typeface="Carlito"/>
              </a:rPr>
              <a:t>Also </a:t>
            </a:r>
            <a:r>
              <a:rPr lang="en-US" sz="2400" spc="-20" dirty="0">
                <a:solidFill>
                  <a:srgbClr val="404040"/>
                </a:solidFill>
                <a:latin typeface="Carlito"/>
                <a:cs typeface="Carlito"/>
              </a:rPr>
              <a:t>visualizes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t>
            </a:r>
            <a:r>
              <a:rPr lang="en-US" sz="2400" spc="-25" dirty="0">
                <a:solidFill>
                  <a:srgbClr val="404040"/>
                </a:solidFill>
                <a:latin typeface="Carlito"/>
                <a:cs typeface="Carlito"/>
              </a:rPr>
              <a:t>relative </a:t>
            </a:r>
            <a:r>
              <a:rPr lang="en-US" sz="2400" spc="-20" dirty="0">
                <a:solidFill>
                  <a:srgbClr val="404040"/>
                </a:solidFill>
                <a:latin typeface="Carlito"/>
                <a:cs typeface="Carlito"/>
              </a:rPr>
              <a:t>to</a:t>
            </a:r>
            <a:r>
              <a:rPr lang="en-US" sz="2400" spc="-25" dirty="0">
                <a:solidFill>
                  <a:srgbClr val="404040"/>
                </a:solidFill>
                <a:latin typeface="Carlito"/>
                <a:cs typeface="Carlito"/>
              </a:rPr>
              <a:t> </a:t>
            </a:r>
            <a:r>
              <a:rPr lang="en-US" sz="2400" spc="-5" dirty="0">
                <a:solidFill>
                  <a:srgbClr val="404040"/>
                </a:solidFill>
                <a:latin typeface="Carlito"/>
                <a:cs typeface="Carlito"/>
              </a:rPr>
              <a:t>location.</a:t>
            </a:r>
            <a:endParaRPr lang="en-US" sz="2400" dirty="0">
              <a:latin typeface="Carlito"/>
              <a:cs typeface="Carlito"/>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ction="ppaction://hlinksldjump"/>
              </a:rPr>
              <a:t>https://github.com/satyamr123/IBM_Final_Capstone_Project/blob/master/IBM-DS0321EN-SkillsNetwork_labs_module_3_lab_jupyter_launch_site_location.jupyterlite.ipynb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12700">
              <a:lnSpc>
                <a:spcPct val="100000"/>
              </a:lnSpc>
              <a:spcBef>
                <a:spcPts val="1200"/>
              </a:spcBef>
            </a:pPr>
            <a:r>
              <a:rPr lang="en-US" sz="2400" spc="-10" dirty="0">
                <a:solidFill>
                  <a:srgbClr val="404040"/>
                </a:solidFill>
                <a:latin typeface="Carlito"/>
                <a:cs typeface="Carlito"/>
              </a:rPr>
              <a:t>Dashboard </a:t>
            </a:r>
            <a:r>
              <a:rPr lang="en-US" sz="2400" dirty="0">
                <a:solidFill>
                  <a:srgbClr val="404040"/>
                </a:solidFill>
                <a:latin typeface="Carlito"/>
                <a:cs typeface="Carlito"/>
              </a:rPr>
              <a:t>includes a </a:t>
            </a:r>
            <a:r>
              <a:rPr lang="en-US" sz="2400" spc="-5" dirty="0">
                <a:solidFill>
                  <a:srgbClr val="404040"/>
                </a:solidFill>
                <a:latin typeface="Carlito"/>
                <a:cs typeface="Carlito"/>
              </a:rPr>
              <a:t>pie </a:t>
            </a:r>
            <a:r>
              <a:rPr lang="en-US" sz="2400" dirty="0">
                <a:solidFill>
                  <a:srgbClr val="404040"/>
                </a:solidFill>
                <a:latin typeface="Carlito"/>
                <a:cs typeface="Carlito"/>
              </a:rPr>
              <a:t>chart and a </a:t>
            </a:r>
            <a:r>
              <a:rPr lang="en-US" sz="2400" spc="-25" dirty="0">
                <a:solidFill>
                  <a:srgbClr val="404040"/>
                </a:solidFill>
                <a:latin typeface="Carlito"/>
                <a:cs typeface="Carlito"/>
              </a:rPr>
              <a:t>scatter</a:t>
            </a:r>
            <a:r>
              <a:rPr lang="en-US" sz="2400" spc="-135" dirty="0">
                <a:solidFill>
                  <a:srgbClr val="404040"/>
                </a:solidFill>
                <a:latin typeface="Carlito"/>
                <a:cs typeface="Carlito"/>
              </a:rPr>
              <a:t> </a:t>
            </a:r>
            <a:r>
              <a:rPr lang="en-US" sz="2400" spc="-5" dirty="0">
                <a:solidFill>
                  <a:srgbClr val="404040"/>
                </a:solidFill>
                <a:latin typeface="Carlito"/>
                <a:cs typeface="Carlito"/>
              </a:rPr>
              <a:t>plot.</a:t>
            </a:r>
            <a:endParaRPr lang="en-US" sz="2400" dirty="0">
              <a:latin typeface="Carlito"/>
              <a:cs typeface="Carlito"/>
            </a:endParaRPr>
          </a:p>
          <a:p>
            <a:pPr marL="12700" marR="84455">
              <a:lnSpc>
                <a:spcPts val="2290"/>
              </a:lnSpc>
              <a:spcBef>
                <a:spcPts val="1275"/>
              </a:spcBef>
            </a:pPr>
            <a:r>
              <a:rPr lang="en-US" sz="2400" spc="-5" dirty="0">
                <a:solidFill>
                  <a:srgbClr val="404040"/>
                </a:solidFill>
                <a:latin typeface="Carlito"/>
                <a:cs typeface="Carlito"/>
              </a:rPr>
              <a:t>Pie </a:t>
            </a:r>
            <a:r>
              <a:rPr lang="en-US" sz="2400" dirty="0">
                <a:solidFill>
                  <a:srgbClr val="404040"/>
                </a:solidFill>
                <a:latin typeface="Carlito"/>
                <a:cs typeface="Carlito"/>
              </a:rPr>
              <a:t>chart </a:t>
            </a:r>
            <a:r>
              <a:rPr lang="en-US" sz="2400" spc="-5" dirty="0">
                <a:solidFill>
                  <a:srgbClr val="404040"/>
                </a:solidFill>
                <a:latin typeface="Carlito"/>
                <a:cs typeface="Carlito"/>
              </a:rPr>
              <a:t>can be selected </a:t>
            </a:r>
            <a:r>
              <a:rPr lang="en-US" sz="2400" spc="-20" dirty="0">
                <a:solidFill>
                  <a:srgbClr val="404040"/>
                </a:solidFill>
                <a:latin typeface="Carlito"/>
                <a:cs typeface="Carlito"/>
              </a:rPr>
              <a:t>to </a:t>
            </a:r>
            <a:r>
              <a:rPr lang="en-US" sz="2400" spc="-5" dirty="0">
                <a:solidFill>
                  <a:srgbClr val="404040"/>
                </a:solidFill>
                <a:latin typeface="Carlito"/>
                <a:cs typeface="Carlito"/>
              </a:rPr>
              <a:t>show distribution of successful </a:t>
            </a:r>
            <a:r>
              <a:rPr lang="en-US" sz="2400" dirty="0">
                <a:solidFill>
                  <a:srgbClr val="404040"/>
                </a:solidFill>
                <a:latin typeface="Carlito"/>
                <a:cs typeface="Carlito"/>
              </a:rPr>
              <a:t>landings </a:t>
            </a:r>
            <a:r>
              <a:rPr lang="en-US" sz="2400" spc="-20" dirty="0">
                <a:solidFill>
                  <a:srgbClr val="404040"/>
                </a:solidFill>
                <a:latin typeface="Carlito"/>
                <a:cs typeface="Carlito"/>
              </a:rPr>
              <a:t>across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t>
            </a:r>
            <a:r>
              <a:rPr lang="en-US" sz="2400" dirty="0">
                <a:solidFill>
                  <a:srgbClr val="404040"/>
                </a:solidFill>
                <a:latin typeface="Carlito"/>
                <a:cs typeface="Carlito"/>
              </a:rPr>
              <a:t>and  </a:t>
            </a:r>
            <a:r>
              <a:rPr lang="en-US" sz="2400" spc="-5" dirty="0">
                <a:solidFill>
                  <a:srgbClr val="404040"/>
                </a:solidFill>
                <a:latin typeface="Carlito"/>
                <a:cs typeface="Carlito"/>
              </a:rPr>
              <a:t>can </a:t>
            </a:r>
            <a:r>
              <a:rPr lang="en-US" sz="2400" dirty="0">
                <a:solidFill>
                  <a:srgbClr val="404040"/>
                </a:solidFill>
                <a:latin typeface="Carlito"/>
                <a:cs typeface="Carlito"/>
              </a:rPr>
              <a:t>be </a:t>
            </a:r>
            <a:r>
              <a:rPr lang="en-US" sz="2400" spc="-5" dirty="0">
                <a:solidFill>
                  <a:srgbClr val="404040"/>
                </a:solidFill>
                <a:latin typeface="Carlito"/>
                <a:cs typeface="Carlito"/>
              </a:rPr>
              <a:t>selected </a:t>
            </a:r>
            <a:r>
              <a:rPr lang="en-US" sz="2400" spc="-20" dirty="0">
                <a:solidFill>
                  <a:srgbClr val="404040"/>
                </a:solidFill>
                <a:latin typeface="Carlito"/>
                <a:cs typeface="Carlito"/>
              </a:rPr>
              <a:t>to </a:t>
            </a:r>
            <a:r>
              <a:rPr lang="en-US" sz="2400" spc="-5" dirty="0">
                <a:solidFill>
                  <a:srgbClr val="404040"/>
                </a:solidFill>
                <a:latin typeface="Carlito"/>
                <a:cs typeface="Carlito"/>
              </a:rPr>
              <a:t>show </a:t>
            </a:r>
            <a:r>
              <a:rPr lang="en-US" sz="2400" dirty="0">
                <a:solidFill>
                  <a:srgbClr val="404040"/>
                </a:solidFill>
                <a:latin typeface="Carlito"/>
                <a:cs typeface="Carlito"/>
              </a:rPr>
              <a:t>individual launch </a:t>
            </a:r>
            <a:r>
              <a:rPr lang="en-US" sz="2400" spc="-20" dirty="0">
                <a:solidFill>
                  <a:srgbClr val="404040"/>
                </a:solidFill>
                <a:latin typeface="Carlito"/>
                <a:cs typeface="Carlito"/>
              </a:rPr>
              <a:t>site </a:t>
            </a:r>
            <a:r>
              <a:rPr lang="en-US" sz="2400" dirty="0">
                <a:solidFill>
                  <a:srgbClr val="404040"/>
                </a:solidFill>
                <a:latin typeface="Carlito"/>
                <a:cs typeface="Carlito"/>
              </a:rPr>
              <a:t>success</a:t>
            </a:r>
            <a:r>
              <a:rPr lang="en-US" sz="2400" spc="-110" dirty="0">
                <a:solidFill>
                  <a:srgbClr val="404040"/>
                </a:solidFill>
                <a:latin typeface="Carlito"/>
                <a:cs typeface="Carlito"/>
              </a:rPr>
              <a:t> </a:t>
            </a:r>
            <a:r>
              <a:rPr lang="en-US" sz="2400" spc="-30" dirty="0">
                <a:solidFill>
                  <a:srgbClr val="404040"/>
                </a:solidFill>
                <a:latin typeface="Carlito"/>
                <a:cs typeface="Carlito"/>
              </a:rPr>
              <a:t>rates.</a:t>
            </a:r>
            <a:endParaRPr lang="en-US" sz="2400" dirty="0">
              <a:latin typeface="Carlito"/>
              <a:cs typeface="Carlito"/>
            </a:endParaRPr>
          </a:p>
          <a:p>
            <a:pPr marL="12700" marR="5080">
              <a:lnSpc>
                <a:spcPts val="2210"/>
              </a:lnSpc>
              <a:spcBef>
                <a:spcPts val="1375"/>
              </a:spcBef>
            </a:pPr>
            <a:r>
              <a:rPr lang="en-US" sz="2400" spc="-25" dirty="0">
                <a:solidFill>
                  <a:srgbClr val="404040"/>
                </a:solidFill>
                <a:latin typeface="Carlito"/>
                <a:cs typeface="Carlito"/>
              </a:rPr>
              <a:t>Scatter </a:t>
            </a:r>
            <a:r>
              <a:rPr lang="en-US" sz="2400" spc="-5" dirty="0">
                <a:solidFill>
                  <a:srgbClr val="404040"/>
                </a:solidFill>
                <a:latin typeface="Carlito"/>
                <a:cs typeface="Carlito"/>
              </a:rPr>
              <a:t>plot </a:t>
            </a:r>
            <a:r>
              <a:rPr lang="en-US" sz="2400" spc="-40" dirty="0">
                <a:solidFill>
                  <a:srgbClr val="404040"/>
                </a:solidFill>
                <a:latin typeface="Carlito"/>
                <a:cs typeface="Carlito"/>
              </a:rPr>
              <a:t>takes </a:t>
            </a:r>
            <a:r>
              <a:rPr lang="en-US" sz="2400" spc="-20" dirty="0">
                <a:solidFill>
                  <a:srgbClr val="404040"/>
                </a:solidFill>
                <a:latin typeface="Carlito"/>
                <a:cs typeface="Carlito"/>
              </a:rPr>
              <a:t>two </a:t>
            </a:r>
            <a:r>
              <a:rPr lang="en-US" sz="2400" dirty="0">
                <a:solidFill>
                  <a:srgbClr val="404040"/>
                </a:solidFill>
                <a:latin typeface="Carlito"/>
                <a:cs typeface="Carlito"/>
              </a:rPr>
              <a:t>inputs: All </a:t>
            </a:r>
            <a:r>
              <a:rPr lang="en-US" sz="2400" spc="-20" dirty="0">
                <a:solidFill>
                  <a:srgbClr val="404040"/>
                </a:solidFill>
                <a:latin typeface="Carlito"/>
                <a:cs typeface="Carlito"/>
              </a:rPr>
              <a:t>sites </a:t>
            </a:r>
            <a:r>
              <a:rPr lang="en-US" sz="2400" spc="-5" dirty="0">
                <a:solidFill>
                  <a:srgbClr val="404040"/>
                </a:solidFill>
                <a:latin typeface="Carlito"/>
                <a:cs typeface="Carlito"/>
              </a:rPr>
              <a:t>or </a:t>
            </a:r>
            <a:r>
              <a:rPr lang="en-US" sz="2400" dirty="0">
                <a:solidFill>
                  <a:srgbClr val="404040"/>
                </a:solidFill>
                <a:latin typeface="Carlito"/>
                <a:cs typeface="Carlito"/>
              </a:rPr>
              <a:t>individual </a:t>
            </a:r>
            <a:r>
              <a:rPr lang="en-US" sz="2400" spc="-20" dirty="0">
                <a:solidFill>
                  <a:srgbClr val="404040"/>
                </a:solidFill>
                <a:latin typeface="Carlito"/>
                <a:cs typeface="Carlito"/>
              </a:rPr>
              <a:t>site </a:t>
            </a:r>
            <a:r>
              <a:rPr lang="en-US" sz="2400" dirty="0">
                <a:solidFill>
                  <a:srgbClr val="404040"/>
                </a:solidFill>
                <a:latin typeface="Carlito"/>
                <a:cs typeface="Carlito"/>
              </a:rPr>
              <a:t>and </a:t>
            </a:r>
            <a:r>
              <a:rPr lang="en-US" sz="2400" spc="-5" dirty="0">
                <a:solidFill>
                  <a:srgbClr val="404040"/>
                </a:solidFill>
                <a:latin typeface="Carlito"/>
                <a:cs typeface="Carlito"/>
              </a:rPr>
              <a:t>payload mass on </a:t>
            </a:r>
            <a:r>
              <a:rPr lang="en-US" sz="2400" dirty="0">
                <a:solidFill>
                  <a:srgbClr val="404040"/>
                </a:solidFill>
                <a:latin typeface="Carlito"/>
                <a:cs typeface="Carlito"/>
              </a:rPr>
              <a:t>a </a:t>
            </a:r>
            <a:r>
              <a:rPr lang="en-US" sz="2400" spc="-5" dirty="0">
                <a:solidFill>
                  <a:srgbClr val="404040"/>
                </a:solidFill>
                <a:latin typeface="Carlito"/>
                <a:cs typeface="Carlito"/>
              </a:rPr>
              <a:t>slider between </a:t>
            </a:r>
            <a:r>
              <a:rPr lang="en-US" sz="2400" dirty="0">
                <a:solidFill>
                  <a:srgbClr val="404040"/>
                </a:solidFill>
                <a:latin typeface="Carlito"/>
                <a:cs typeface="Carlito"/>
              </a:rPr>
              <a:t>0  and 10000</a:t>
            </a:r>
            <a:r>
              <a:rPr lang="en-US" sz="2400" spc="-100" dirty="0">
                <a:solidFill>
                  <a:srgbClr val="404040"/>
                </a:solidFill>
                <a:latin typeface="Carlito"/>
                <a:cs typeface="Carlito"/>
              </a:rPr>
              <a:t> </a:t>
            </a:r>
            <a:r>
              <a:rPr lang="en-US" sz="2400" dirty="0">
                <a:solidFill>
                  <a:srgbClr val="404040"/>
                </a:solidFill>
                <a:latin typeface="Carlito"/>
                <a:cs typeface="Carlito"/>
              </a:rPr>
              <a:t>kg.</a:t>
            </a:r>
            <a:endParaRPr lang="en-US" sz="2400" dirty="0">
              <a:latin typeface="Carlito"/>
              <a:cs typeface="Carlito"/>
            </a:endParaRPr>
          </a:p>
          <a:p>
            <a:pPr marL="12700">
              <a:lnSpc>
                <a:spcPct val="100000"/>
              </a:lnSpc>
              <a:spcBef>
                <a:spcPts val="1050"/>
              </a:spcBef>
            </a:pPr>
            <a:r>
              <a:rPr lang="en-US" sz="2400" spc="-5" dirty="0">
                <a:solidFill>
                  <a:srgbClr val="404040"/>
                </a:solidFill>
                <a:latin typeface="Carlito"/>
                <a:cs typeface="Carlito"/>
              </a:rPr>
              <a:t>The pie </a:t>
            </a:r>
            <a:r>
              <a:rPr lang="en-US" sz="2400" dirty="0">
                <a:solidFill>
                  <a:srgbClr val="404040"/>
                </a:solidFill>
                <a:latin typeface="Carlito"/>
                <a:cs typeface="Carlito"/>
              </a:rPr>
              <a:t>chart is </a:t>
            </a:r>
            <a:r>
              <a:rPr lang="en-US" sz="2400" spc="-5" dirty="0">
                <a:solidFill>
                  <a:srgbClr val="404040"/>
                </a:solidFill>
                <a:latin typeface="Carlito"/>
                <a:cs typeface="Carlito"/>
              </a:rPr>
              <a:t>used </a:t>
            </a:r>
            <a:r>
              <a:rPr lang="en-US" sz="2400" spc="-20" dirty="0">
                <a:solidFill>
                  <a:srgbClr val="404040"/>
                </a:solidFill>
                <a:latin typeface="Carlito"/>
                <a:cs typeface="Carlito"/>
              </a:rPr>
              <a:t>to visualize </a:t>
            </a:r>
            <a:r>
              <a:rPr lang="en-US" sz="2400" dirty="0">
                <a:solidFill>
                  <a:srgbClr val="404040"/>
                </a:solidFill>
                <a:latin typeface="Carlito"/>
                <a:cs typeface="Carlito"/>
              </a:rPr>
              <a:t>launch </a:t>
            </a:r>
            <a:r>
              <a:rPr lang="en-US" sz="2400" spc="-20" dirty="0">
                <a:solidFill>
                  <a:srgbClr val="404040"/>
                </a:solidFill>
                <a:latin typeface="Carlito"/>
                <a:cs typeface="Carlito"/>
              </a:rPr>
              <a:t>site </a:t>
            </a:r>
            <a:r>
              <a:rPr lang="en-US" sz="2400" dirty="0">
                <a:solidFill>
                  <a:srgbClr val="404040"/>
                </a:solidFill>
                <a:latin typeface="Carlito"/>
                <a:cs typeface="Carlito"/>
              </a:rPr>
              <a:t>success</a:t>
            </a:r>
            <a:r>
              <a:rPr lang="en-US" sz="2400" spc="20" dirty="0">
                <a:solidFill>
                  <a:srgbClr val="404040"/>
                </a:solidFill>
                <a:latin typeface="Carlito"/>
                <a:cs typeface="Carlito"/>
              </a:rPr>
              <a:t> </a:t>
            </a:r>
            <a:r>
              <a:rPr lang="en-US" sz="2400" spc="-40" dirty="0">
                <a:solidFill>
                  <a:srgbClr val="404040"/>
                </a:solidFill>
                <a:latin typeface="Carlito"/>
                <a:cs typeface="Carlito"/>
              </a:rPr>
              <a:t>rate.</a:t>
            </a:r>
            <a:endParaRPr lang="en-US" sz="2400" dirty="0">
              <a:latin typeface="Carlito"/>
              <a:cs typeface="Carlito"/>
            </a:endParaRPr>
          </a:p>
          <a:p>
            <a:pPr marL="12700">
              <a:lnSpc>
                <a:spcPts val="2350"/>
              </a:lnSpc>
              <a:spcBef>
                <a:spcPts val="1105"/>
              </a:spcBef>
            </a:pPr>
            <a:r>
              <a:rPr lang="en-US" sz="2400" spc="-5" dirty="0">
                <a:solidFill>
                  <a:srgbClr val="404040"/>
                </a:solidFill>
                <a:latin typeface="Carlito"/>
                <a:cs typeface="Carlito"/>
              </a:rPr>
              <a:t>The </a:t>
            </a:r>
            <a:r>
              <a:rPr lang="en-US" sz="2400" spc="-25" dirty="0">
                <a:solidFill>
                  <a:srgbClr val="404040"/>
                </a:solidFill>
                <a:latin typeface="Carlito"/>
                <a:cs typeface="Carlito"/>
              </a:rPr>
              <a:t>scatter </a:t>
            </a:r>
            <a:r>
              <a:rPr lang="en-US" sz="2400" spc="-5" dirty="0">
                <a:solidFill>
                  <a:srgbClr val="404040"/>
                </a:solidFill>
                <a:latin typeface="Carlito"/>
                <a:cs typeface="Carlito"/>
              </a:rPr>
              <a:t>plot can help </a:t>
            </a:r>
            <a:r>
              <a:rPr lang="en-US" sz="2400" dirty="0">
                <a:solidFill>
                  <a:srgbClr val="404040"/>
                </a:solidFill>
                <a:latin typeface="Carlito"/>
                <a:cs typeface="Carlito"/>
              </a:rPr>
              <a:t>us </a:t>
            </a:r>
            <a:r>
              <a:rPr lang="en-US" sz="2400" spc="-5" dirty="0">
                <a:solidFill>
                  <a:srgbClr val="404040"/>
                </a:solidFill>
                <a:latin typeface="Carlito"/>
                <a:cs typeface="Carlito"/>
              </a:rPr>
              <a:t>see how </a:t>
            </a:r>
            <a:r>
              <a:rPr lang="en-US" sz="2400" dirty="0">
                <a:solidFill>
                  <a:srgbClr val="404040"/>
                </a:solidFill>
                <a:latin typeface="Carlito"/>
                <a:cs typeface="Carlito"/>
              </a:rPr>
              <a:t>success </a:t>
            </a:r>
            <a:r>
              <a:rPr lang="en-US" sz="2400" spc="-10" dirty="0">
                <a:solidFill>
                  <a:srgbClr val="404040"/>
                </a:solidFill>
                <a:latin typeface="Carlito"/>
                <a:cs typeface="Carlito"/>
              </a:rPr>
              <a:t>varies </a:t>
            </a:r>
            <a:r>
              <a:rPr lang="en-US" sz="2400" spc="-20" dirty="0">
                <a:solidFill>
                  <a:srgbClr val="404040"/>
                </a:solidFill>
                <a:latin typeface="Carlito"/>
                <a:cs typeface="Carlito"/>
              </a:rPr>
              <a:t>across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a:t>
            </a:r>
            <a:r>
              <a:rPr lang="en-US" sz="2400" spc="15" dirty="0">
                <a:solidFill>
                  <a:srgbClr val="404040"/>
                </a:solidFill>
                <a:latin typeface="Carlito"/>
                <a:cs typeface="Carlito"/>
              </a:rPr>
              <a:t> </a:t>
            </a:r>
            <a:r>
              <a:rPr lang="en-US" sz="2400" dirty="0">
                <a:solidFill>
                  <a:srgbClr val="404040"/>
                </a:solidFill>
                <a:latin typeface="Carlito"/>
                <a:cs typeface="Carlito"/>
              </a:rPr>
              <a:t>and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a:t>
            </a:r>
            <a:r>
              <a:rPr lang="en-US" sz="2400" dirty="0">
                <a:solidFill>
                  <a:srgbClr val="404040"/>
                </a:solidFill>
                <a:latin typeface="Carlito"/>
                <a:cs typeface="Carlito"/>
              </a:rPr>
              <a:t> </a:t>
            </a:r>
            <a:r>
              <a:rPr lang="en-US" sz="2400" spc="-45" dirty="0">
                <a:solidFill>
                  <a:srgbClr val="404040"/>
                </a:solidFill>
                <a:latin typeface="Carlito"/>
                <a:cs typeface="Carlito"/>
              </a:rPr>
              <a:t>category.</a:t>
            </a:r>
            <a:endParaRPr lang="en-US" sz="2400" dirty="0">
              <a:latin typeface="Carlito"/>
              <a:cs typeface="Carlito"/>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ction="ppaction://hlinksldjump"/>
              </a:rPr>
              <a:t>https://github.com/satyamr123/IBM_Final_Capstone_Project/blob/master/spacex_dash_app.py</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2755384" cy="4199948"/>
          </a:xfrm>
          <a:prstGeom prst="rect">
            <a:avLst/>
          </a:prstGeom>
        </p:spPr>
        <p:txBody>
          <a:bodyPr>
            <a:normAutofit/>
          </a:bodyPr>
          <a:lstStyle/>
          <a:p>
            <a:r>
              <a:rPr lang="en-US" sz="2400" dirty="0">
                <a:hlinkClick r:id="rId3" action="ppaction://hlinksldjump"/>
              </a:rPr>
              <a:t>https://github.com/satyamr123/IBM_Final_Capstone_Project/blob/master/IBM-DS0321EN-SkillsNetwork_labs_module_4_SpaceX_Machine_Learning_Prediction_Part_5.jupyterlite.ipynb</a:t>
            </a:r>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2" name="object 5">
            <a:extLst>
              <a:ext uri="{FF2B5EF4-FFF2-40B4-BE49-F238E27FC236}">
                <a16:creationId xmlns:a16="http://schemas.microsoft.com/office/drawing/2014/main" id="{233F984B-5A63-DCC0-6A05-5B32BA0323C6}"/>
              </a:ext>
            </a:extLst>
          </p:cNvPr>
          <p:cNvGrpSpPr/>
          <p:nvPr/>
        </p:nvGrpSpPr>
        <p:grpSpPr>
          <a:xfrm>
            <a:off x="3822191" y="1933955"/>
            <a:ext cx="1938655" cy="1728470"/>
            <a:chOff x="3822191" y="1933955"/>
            <a:chExt cx="1938655" cy="1728470"/>
          </a:xfrm>
          <a:solidFill>
            <a:srgbClr val="0948CB"/>
          </a:solidFill>
        </p:grpSpPr>
        <p:sp>
          <p:nvSpPr>
            <p:cNvPr id="6" name="object 6">
              <a:extLst>
                <a:ext uri="{FF2B5EF4-FFF2-40B4-BE49-F238E27FC236}">
                  <a16:creationId xmlns:a16="http://schemas.microsoft.com/office/drawing/2014/main" id="{FF5217B8-E085-C30F-BB51-DC13DAF034DB}"/>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7" name="object 7">
              <a:extLst>
                <a:ext uri="{FF2B5EF4-FFF2-40B4-BE49-F238E27FC236}">
                  <a16:creationId xmlns:a16="http://schemas.microsoft.com/office/drawing/2014/main" id="{142971A7-69B3-1619-B4F9-BD5FD14E1394}"/>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grpFill/>
          </p:spPr>
          <p:txBody>
            <a:bodyPr wrap="square" lIns="0" tIns="0" rIns="0" bIns="0" rtlCol="0"/>
            <a:lstStyle/>
            <a:p>
              <a:endParaRPr/>
            </a:p>
          </p:txBody>
        </p:sp>
        <p:sp>
          <p:nvSpPr>
            <p:cNvPr id="8" name="object 8">
              <a:extLst>
                <a:ext uri="{FF2B5EF4-FFF2-40B4-BE49-F238E27FC236}">
                  <a16:creationId xmlns:a16="http://schemas.microsoft.com/office/drawing/2014/main" id="{D6F8D282-4B1D-5791-DD39-F10C6FF081EC}"/>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9" name="object 9">
            <a:extLst>
              <a:ext uri="{FF2B5EF4-FFF2-40B4-BE49-F238E27FC236}">
                <a16:creationId xmlns:a16="http://schemas.microsoft.com/office/drawing/2014/main" id="{B64B7232-4923-D431-55A9-314C4766F412}"/>
              </a:ext>
            </a:extLst>
          </p:cNvPr>
          <p:cNvSpPr txBox="1"/>
          <p:nvPr/>
        </p:nvSpPr>
        <p:spPr>
          <a:xfrm>
            <a:off x="3998721" y="2219960"/>
            <a:ext cx="1568450" cy="285115"/>
          </a:xfrm>
          <a:prstGeom prst="rect">
            <a:avLst/>
          </a:prstGeom>
          <a:solidFill>
            <a:srgbClr val="0948CB"/>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10" name="object 10">
            <a:extLst>
              <a:ext uri="{FF2B5EF4-FFF2-40B4-BE49-F238E27FC236}">
                <a16:creationId xmlns:a16="http://schemas.microsoft.com/office/drawing/2014/main" id="{0872A0B2-D2A4-D7D3-39C5-B254D4317BC2}"/>
              </a:ext>
            </a:extLst>
          </p:cNvPr>
          <p:cNvSpPr txBox="1"/>
          <p:nvPr/>
        </p:nvSpPr>
        <p:spPr>
          <a:xfrm>
            <a:off x="3917950" y="2456180"/>
            <a:ext cx="1722755" cy="285115"/>
          </a:xfrm>
          <a:prstGeom prst="rect">
            <a:avLst/>
          </a:prstGeom>
          <a:solidFill>
            <a:srgbClr val="0948CB"/>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a:latin typeface="Carlito"/>
              <a:cs typeface="Carlito"/>
            </a:endParaRPr>
          </a:p>
        </p:txBody>
      </p:sp>
      <p:grpSp>
        <p:nvGrpSpPr>
          <p:cNvPr id="11" name="object 11">
            <a:extLst>
              <a:ext uri="{FF2B5EF4-FFF2-40B4-BE49-F238E27FC236}">
                <a16:creationId xmlns:a16="http://schemas.microsoft.com/office/drawing/2014/main" id="{4144F972-55F6-F53C-004C-2238E2FC2517}"/>
              </a:ext>
            </a:extLst>
          </p:cNvPr>
          <p:cNvGrpSpPr/>
          <p:nvPr/>
        </p:nvGrpSpPr>
        <p:grpSpPr>
          <a:xfrm>
            <a:off x="3822191" y="3375659"/>
            <a:ext cx="1938655" cy="1729739"/>
            <a:chOff x="3822191" y="3375659"/>
            <a:chExt cx="1938655" cy="1729739"/>
          </a:xfrm>
          <a:solidFill>
            <a:srgbClr val="0948CB"/>
          </a:solidFill>
        </p:grpSpPr>
        <p:sp>
          <p:nvSpPr>
            <p:cNvPr id="12" name="object 12">
              <a:extLst>
                <a:ext uri="{FF2B5EF4-FFF2-40B4-BE49-F238E27FC236}">
                  <a16:creationId xmlns:a16="http://schemas.microsoft.com/office/drawing/2014/main" id="{CC6E2528-47F5-F851-9979-218D60387118}"/>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13" name="object 13">
              <a:extLst>
                <a:ext uri="{FF2B5EF4-FFF2-40B4-BE49-F238E27FC236}">
                  <a16:creationId xmlns:a16="http://schemas.microsoft.com/office/drawing/2014/main" id="{A7C566D2-37A2-F2FE-F4FA-72553F7E567C}"/>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grpFill/>
          </p:spPr>
          <p:txBody>
            <a:bodyPr wrap="square" lIns="0" tIns="0" rIns="0" bIns="0" rtlCol="0"/>
            <a:lstStyle/>
            <a:p>
              <a:endParaRPr/>
            </a:p>
          </p:txBody>
        </p:sp>
        <p:sp>
          <p:nvSpPr>
            <p:cNvPr id="14" name="object 14">
              <a:extLst>
                <a:ext uri="{FF2B5EF4-FFF2-40B4-BE49-F238E27FC236}">
                  <a16:creationId xmlns:a16="http://schemas.microsoft.com/office/drawing/2014/main" id="{231E0315-351C-4C2D-24E3-680B8D09E401}"/>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15" name="object 15">
            <a:extLst>
              <a:ext uri="{FF2B5EF4-FFF2-40B4-BE49-F238E27FC236}">
                <a16:creationId xmlns:a16="http://schemas.microsoft.com/office/drawing/2014/main" id="{AFA6C265-FBD5-02FD-7C01-52F2EDD58B53}"/>
              </a:ext>
            </a:extLst>
          </p:cNvPr>
          <p:cNvSpPr txBox="1"/>
          <p:nvPr/>
        </p:nvSpPr>
        <p:spPr>
          <a:xfrm>
            <a:off x="4010914" y="3544315"/>
            <a:ext cx="1524635" cy="285115"/>
          </a:xfrm>
          <a:prstGeom prst="rect">
            <a:avLst/>
          </a:prstGeom>
          <a:solidFill>
            <a:srgbClr val="0948CB"/>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16" name="object 16">
            <a:extLst>
              <a:ext uri="{FF2B5EF4-FFF2-40B4-BE49-F238E27FC236}">
                <a16:creationId xmlns:a16="http://schemas.microsoft.com/office/drawing/2014/main" id="{9F77D28D-189F-70E8-8821-60971828B45F}"/>
              </a:ext>
            </a:extLst>
          </p:cNvPr>
          <p:cNvSpPr txBox="1"/>
          <p:nvPr/>
        </p:nvSpPr>
        <p:spPr>
          <a:xfrm>
            <a:off x="4145026" y="3780282"/>
            <a:ext cx="1281430" cy="285115"/>
          </a:xfrm>
          <a:prstGeom prst="rect">
            <a:avLst/>
          </a:prstGeom>
          <a:solidFill>
            <a:srgbClr val="0948CB"/>
          </a:solidFill>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17" name="object 17">
            <a:extLst>
              <a:ext uri="{FF2B5EF4-FFF2-40B4-BE49-F238E27FC236}">
                <a16:creationId xmlns:a16="http://schemas.microsoft.com/office/drawing/2014/main" id="{7CA26B9A-E6A6-9E87-945E-E3270CF3395F}"/>
              </a:ext>
            </a:extLst>
          </p:cNvPr>
          <p:cNvSpPr txBox="1"/>
          <p:nvPr/>
        </p:nvSpPr>
        <p:spPr>
          <a:xfrm>
            <a:off x="4097782" y="4018026"/>
            <a:ext cx="1367790" cy="285115"/>
          </a:xfrm>
          <a:prstGeom prst="rect">
            <a:avLst/>
          </a:prstGeom>
          <a:solidFill>
            <a:srgbClr val="0948CB"/>
          </a:solidFill>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a:latin typeface="Carlito"/>
              <a:cs typeface="Carlito"/>
            </a:endParaRPr>
          </a:p>
        </p:txBody>
      </p:sp>
      <p:grpSp>
        <p:nvGrpSpPr>
          <p:cNvPr id="18" name="object 18">
            <a:extLst>
              <a:ext uri="{FF2B5EF4-FFF2-40B4-BE49-F238E27FC236}">
                <a16:creationId xmlns:a16="http://schemas.microsoft.com/office/drawing/2014/main" id="{889FB39A-D14D-A8D2-0A61-BFC627C43F17}"/>
              </a:ext>
            </a:extLst>
          </p:cNvPr>
          <p:cNvGrpSpPr/>
          <p:nvPr/>
        </p:nvGrpSpPr>
        <p:grpSpPr>
          <a:xfrm>
            <a:off x="3822191" y="4818888"/>
            <a:ext cx="2950845" cy="1169035"/>
            <a:chOff x="3822191" y="4818888"/>
            <a:chExt cx="2950845" cy="1169035"/>
          </a:xfrm>
          <a:solidFill>
            <a:srgbClr val="0948CB"/>
          </a:solidFill>
        </p:grpSpPr>
        <p:sp>
          <p:nvSpPr>
            <p:cNvPr id="19" name="object 19">
              <a:extLst>
                <a:ext uri="{FF2B5EF4-FFF2-40B4-BE49-F238E27FC236}">
                  <a16:creationId xmlns:a16="http://schemas.microsoft.com/office/drawing/2014/main" id="{45941C56-7797-4339-4C15-7A61594ABD42}"/>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20" name="object 20">
              <a:extLst>
                <a:ext uri="{FF2B5EF4-FFF2-40B4-BE49-F238E27FC236}">
                  <a16:creationId xmlns:a16="http://schemas.microsoft.com/office/drawing/2014/main" id="{1857D891-BEB8-57E6-83E6-CBAC06A77C0B}"/>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grpFill/>
          </p:spPr>
          <p:txBody>
            <a:bodyPr wrap="square" lIns="0" tIns="0" rIns="0" bIns="0" rtlCol="0"/>
            <a:lstStyle/>
            <a:p>
              <a:endParaRPr/>
            </a:p>
          </p:txBody>
        </p:sp>
        <p:sp>
          <p:nvSpPr>
            <p:cNvPr id="21" name="object 21">
              <a:extLst>
                <a:ext uri="{FF2B5EF4-FFF2-40B4-BE49-F238E27FC236}">
                  <a16:creationId xmlns:a16="http://schemas.microsoft.com/office/drawing/2014/main" id="{D96E14AB-4D3E-D0B9-23DE-7BD1047D6E3D}"/>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22" name="object 22">
            <a:extLst>
              <a:ext uri="{FF2B5EF4-FFF2-40B4-BE49-F238E27FC236}">
                <a16:creationId xmlns:a16="http://schemas.microsoft.com/office/drawing/2014/main" id="{91DBCF20-8B8F-ED00-84AB-FC7D34F6882B}"/>
              </a:ext>
            </a:extLst>
          </p:cNvPr>
          <p:cNvSpPr txBox="1"/>
          <p:nvPr/>
        </p:nvSpPr>
        <p:spPr>
          <a:xfrm>
            <a:off x="4103878" y="5104841"/>
            <a:ext cx="1344930" cy="285750"/>
          </a:xfrm>
          <a:prstGeom prst="rect">
            <a:avLst/>
          </a:prstGeom>
          <a:solidFill>
            <a:srgbClr val="0948CB"/>
          </a:solidFill>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a:latin typeface="Carlito"/>
              <a:cs typeface="Carlito"/>
            </a:endParaRPr>
          </a:p>
        </p:txBody>
      </p:sp>
      <p:sp>
        <p:nvSpPr>
          <p:cNvPr id="23" name="object 23">
            <a:extLst>
              <a:ext uri="{FF2B5EF4-FFF2-40B4-BE49-F238E27FC236}">
                <a16:creationId xmlns:a16="http://schemas.microsoft.com/office/drawing/2014/main" id="{629CC137-2E52-4006-8B85-0FFFB6E06008}"/>
              </a:ext>
            </a:extLst>
          </p:cNvPr>
          <p:cNvSpPr txBox="1"/>
          <p:nvPr/>
        </p:nvSpPr>
        <p:spPr>
          <a:xfrm>
            <a:off x="4583938" y="5341747"/>
            <a:ext cx="411480" cy="285115"/>
          </a:xfrm>
          <a:prstGeom prst="rect">
            <a:avLst/>
          </a:prstGeom>
          <a:solidFill>
            <a:srgbClr val="0948CB"/>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grpSp>
        <p:nvGrpSpPr>
          <p:cNvPr id="24" name="object 24">
            <a:extLst>
              <a:ext uri="{FF2B5EF4-FFF2-40B4-BE49-F238E27FC236}">
                <a16:creationId xmlns:a16="http://schemas.microsoft.com/office/drawing/2014/main" id="{F4CA3693-7812-415C-1195-52A8D288AFAA}"/>
              </a:ext>
            </a:extLst>
          </p:cNvPr>
          <p:cNvGrpSpPr/>
          <p:nvPr/>
        </p:nvGrpSpPr>
        <p:grpSpPr>
          <a:xfrm>
            <a:off x="6380988" y="3672840"/>
            <a:ext cx="1938655" cy="2315210"/>
            <a:chOff x="6380988" y="3672840"/>
            <a:chExt cx="1938655" cy="2315210"/>
          </a:xfrm>
          <a:solidFill>
            <a:srgbClr val="0948CB"/>
          </a:solidFill>
        </p:grpSpPr>
        <p:sp>
          <p:nvSpPr>
            <p:cNvPr id="25" name="object 25">
              <a:extLst>
                <a:ext uri="{FF2B5EF4-FFF2-40B4-BE49-F238E27FC236}">
                  <a16:creationId xmlns:a16="http://schemas.microsoft.com/office/drawing/2014/main" id="{E04EB975-EBA0-C78D-0B07-9FD611EFF7D1}"/>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26" name="object 26">
              <a:extLst>
                <a:ext uri="{FF2B5EF4-FFF2-40B4-BE49-F238E27FC236}">
                  <a16:creationId xmlns:a16="http://schemas.microsoft.com/office/drawing/2014/main" id="{93794831-B18C-8C88-299A-99F8BDA39A47}"/>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grpFill/>
          </p:spPr>
          <p:txBody>
            <a:bodyPr wrap="square" lIns="0" tIns="0" rIns="0" bIns="0" rtlCol="0"/>
            <a:lstStyle/>
            <a:p>
              <a:endParaRPr/>
            </a:p>
          </p:txBody>
        </p:sp>
        <p:sp>
          <p:nvSpPr>
            <p:cNvPr id="27" name="object 27">
              <a:extLst>
                <a:ext uri="{FF2B5EF4-FFF2-40B4-BE49-F238E27FC236}">
                  <a16:creationId xmlns:a16="http://schemas.microsoft.com/office/drawing/2014/main" id="{DF806266-BED2-2E46-F0CB-D9CAF4287BBE}"/>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28" name="object 28">
            <a:extLst>
              <a:ext uri="{FF2B5EF4-FFF2-40B4-BE49-F238E27FC236}">
                <a16:creationId xmlns:a16="http://schemas.microsoft.com/office/drawing/2014/main" id="{ACB37E48-AD21-EB48-31B7-4198A8070E81}"/>
              </a:ext>
            </a:extLst>
          </p:cNvPr>
          <p:cNvSpPr txBox="1"/>
          <p:nvPr/>
        </p:nvSpPr>
        <p:spPr>
          <a:xfrm>
            <a:off x="6735826" y="4986909"/>
            <a:ext cx="1219835" cy="285115"/>
          </a:xfrm>
          <a:prstGeom prst="rect">
            <a:avLst/>
          </a:prstGeom>
          <a:solidFill>
            <a:srgbClr val="0948CB"/>
          </a:solidFill>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29" name="object 29">
            <a:extLst>
              <a:ext uri="{FF2B5EF4-FFF2-40B4-BE49-F238E27FC236}">
                <a16:creationId xmlns:a16="http://schemas.microsoft.com/office/drawing/2014/main" id="{B986E985-D3D1-4894-C217-F2E1DA432CCC}"/>
              </a:ext>
            </a:extLst>
          </p:cNvPr>
          <p:cNvSpPr txBox="1"/>
          <p:nvPr/>
        </p:nvSpPr>
        <p:spPr>
          <a:xfrm>
            <a:off x="6485890" y="5217033"/>
            <a:ext cx="1732280" cy="539750"/>
          </a:xfrm>
          <a:prstGeom prst="rect">
            <a:avLst/>
          </a:prstGeom>
          <a:solidFill>
            <a:srgbClr val="0948CB"/>
          </a:solidFill>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a:latin typeface="Carlito"/>
              <a:cs typeface="Carlito"/>
            </a:endParaRPr>
          </a:p>
        </p:txBody>
      </p:sp>
      <p:grpSp>
        <p:nvGrpSpPr>
          <p:cNvPr id="30" name="object 30">
            <a:extLst>
              <a:ext uri="{FF2B5EF4-FFF2-40B4-BE49-F238E27FC236}">
                <a16:creationId xmlns:a16="http://schemas.microsoft.com/office/drawing/2014/main" id="{7DE03647-AD12-ECB8-CEF5-312E4DBF8EAA}"/>
              </a:ext>
            </a:extLst>
          </p:cNvPr>
          <p:cNvGrpSpPr/>
          <p:nvPr/>
        </p:nvGrpSpPr>
        <p:grpSpPr>
          <a:xfrm>
            <a:off x="6380988" y="2229611"/>
            <a:ext cx="1938655" cy="2316480"/>
            <a:chOff x="6380988" y="2229611"/>
            <a:chExt cx="1938655" cy="2316480"/>
          </a:xfrm>
          <a:solidFill>
            <a:srgbClr val="0948CB"/>
          </a:solidFill>
        </p:grpSpPr>
        <p:sp>
          <p:nvSpPr>
            <p:cNvPr id="31" name="object 31">
              <a:extLst>
                <a:ext uri="{FF2B5EF4-FFF2-40B4-BE49-F238E27FC236}">
                  <a16:creationId xmlns:a16="http://schemas.microsoft.com/office/drawing/2014/main" id="{F670C1F3-BEA3-F57E-B723-C332C6469CF9}"/>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32" name="object 32">
              <a:extLst>
                <a:ext uri="{FF2B5EF4-FFF2-40B4-BE49-F238E27FC236}">
                  <a16:creationId xmlns:a16="http://schemas.microsoft.com/office/drawing/2014/main" id="{30C3DAB8-06F3-0AF0-50DF-8A1047EAE434}"/>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grpFill/>
          </p:spPr>
          <p:txBody>
            <a:bodyPr wrap="square" lIns="0" tIns="0" rIns="0" bIns="0" rtlCol="0"/>
            <a:lstStyle/>
            <a:p>
              <a:endParaRPr/>
            </a:p>
          </p:txBody>
        </p:sp>
        <p:sp>
          <p:nvSpPr>
            <p:cNvPr id="33" name="object 33">
              <a:extLst>
                <a:ext uri="{FF2B5EF4-FFF2-40B4-BE49-F238E27FC236}">
                  <a16:creationId xmlns:a16="http://schemas.microsoft.com/office/drawing/2014/main" id="{C16981E1-D5A7-A07C-783B-E2587E6D0E7E}"/>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34" name="object 34">
            <a:extLst>
              <a:ext uri="{FF2B5EF4-FFF2-40B4-BE49-F238E27FC236}">
                <a16:creationId xmlns:a16="http://schemas.microsoft.com/office/drawing/2014/main" id="{283E7B27-B40C-78E4-0702-7B086850DAB9}"/>
              </a:ext>
            </a:extLst>
          </p:cNvPr>
          <p:cNvSpPr txBox="1"/>
          <p:nvPr/>
        </p:nvSpPr>
        <p:spPr>
          <a:xfrm>
            <a:off x="6546595" y="3425444"/>
            <a:ext cx="1593850" cy="285115"/>
          </a:xfrm>
          <a:prstGeom prst="rect">
            <a:avLst/>
          </a:prstGeom>
          <a:solidFill>
            <a:srgbClr val="0948CB"/>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35" name="object 35">
            <a:extLst>
              <a:ext uri="{FF2B5EF4-FFF2-40B4-BE49-F238E27FC236}">
                <a16:creationId xmlns:a16="http://schemas.microsoft.com/office/drawing/2014/main" id="{132406CD-8783-4C74-ECEC-EC4B1B677795}"/>
              </a:ext>
            </a:extLst>
          </p:cNvPr>
          <p:cNvSpPr txBox="1"/>
          <p:nvPr/>
        </p:nvSpPr>
        <p:spPr>
          <a:xfrm>
            <a:off x="6602983" y="3661028"/>
            <a:ext cx="1483995" cy="285115"/>
          </a:xfrm>
          <a:prstGeom prst="rect">
            <a:avLst/>
          </a:prstGeom>
          <a:solidFill>
            <a:srgbClr val="0948CB"/>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a:latin typeface="Carlito"/>
              <a:cs typeface="Carlito"/>
            </a:endParaRPr>
          </a:p>
        </p:txBody>
      </p:sp>
      <p:sp>
        <p:nvSpPr>
          <p:cNvPr id="36" name="object 36">
            <a:extLst>
              <a:ext uri="{FF2B5EF4-FFF2-40B4-BE49-F238E27FC236}">
                <a16:creationId xmlns:a16="http://schemas.microsoft.com/office/drawing/2014/main" id="{BC387BD1-A9E7-3F30-9E50-DF3E8700ED5D}"/>
              </a:ext>
            </a:extLst>
          </p:cNvPr>
          <p:cNvSpPr txBox="1"/>
          <p:nvPr/>
        </p:nvSpPr>
        <p:spPr>
          <a:xfrm>
            <a:off x="6535928" y="3899408"/>
            <a:ext cx="1602740" cy="285115"/>
          </a:xfrm>
          <a:prstGeom prst="rect">
            <a:avLst/>
          </a:prstGeom>
          <a:solidFill>
            <a:srgbClr val="0948CB"/>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a:latin typeface="Carlito"/>
              <a:cs typeface="Carlito"/>
            </a:endParaRPr>
          </a:p>
        </p:txBody>
      </p:sp>
      <p:sp>
        <p:nvSpPr>
          <p:cNvPr id="37" name="object 37">
            <a:extLst>
              <a:ext uri="{FF2B5EF4-FFF2-40B4-BE49-F238E27FC236}">
                <a16:creationId xmlns:a16="http://schemas.microsoft.com/office/drawing/2014/main" id="{A5ADC57F-2556-FA69-7B5D-FF0F62C8527D}"/>
              </a:ext>
            </a:extLst>
          </p:cNvPr>
          <p:cNvSpPr txBox="1"/>
          <p:nvPr/>
        </p:nvSpPr>
        <p:spPr>
          <a:xfrm>
            <a:off x="6795261" y="4135627"/>
            <a:ext cx="1100455" cy="285115"/>
          </a:xfrm>
          <a:prstGeom prst="rect">
            <a:avLst/>
          </a:prstGeom>
          <a:solidFill>
            <a:srgbClr val="0948CB"/>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38" name="object 38">
            <a:extLst>
              <a:ext uri="{FF2B5EF4-FFF2-40B4-BE49-F238E27FC236}">
                <a16:creationId xmlns:a16="http://schemas.microsoft.com/office/drawing/2014/main" id="{937B4A8B-3F3F-31DC-F2F8-B179FBD262ED}"/>
              </a:ext>
            </a:extLst>
          </p:cNvPr>
          <p:cNvGrpSpPr/>
          <p:nvPr/>
        </p:nvGrpSpPr>
        <p:grpSpPr>
          <a:xfrm>
            <a:off x="6380988" y="1933955"/>
            <a:ext cx="2950845" cy="1169035"/>
            <a:chOff x="6380988" y="1933955"/>
            <a:chExt cx="2950845" cy="1169035"/>
          </a:xfrm>
          <a:solidFill>
            <a:srgbClr val="0948CB"/>
          </a:solidFill>
        </p:grpSpPr>
        <p:sp>
          <p:nvSpPr>
            <p:cNvPr id="39" name="object 39">
              <a:extLst>
                <a:ext uri="{FF2B5EF4-FFF2-40B4-BE49-F238E27FC236}">
                  <a16:creationId xmlns:a16="http://schemas.microsoft.com/office/drawing/2014/main" id="{A07CFF12-9E60-C6BF-02EB-70F9F3FDF15B}"/>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40" name="object 40">
              <a:extLst>
                <a:ext uri="{FF2B5EF4-FFF2-40B4-BE49-F238E27FC236}">
                  <a16:creationId xmlns:a16="http://schemas.microsoft.com/office/drawing/2014/main" id="{E98DE3C3-8957-6116-B6CD-36A830538D9D}"/>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grpFill/>
          </p:spPr>
          <p:txBody>
            <a:bodyPr wrap="square" lIns="0" tIns="0" rIns="0" bIns="0" rtlCol="0"/>
            <a:lstStyle/>
            <a:p>
              <a:endParaRPr/>
            </a:p>
          </p:txBody>
        </p:sp>
        <p:sp>
          <p:nvSpPr>
            <p:cNvPr id="41" name="object 41">
              <a:extLst>
                <a:ext uri="{FF2B5EF4-FFF2-40B4-BE49-F238E27FC236}">
                  <a16:creationId xmlns:a16="http://schemas.microsoft.com/office/drawing/2014/main" id="{B46EEAF1-0CF1-65F4-2512-541B22D4A798}"/>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42" name="object 42">
            <a:extLst>
              <a:ext uri="{FF2B5EF4-FFF2-40B4-BE49-F238E27FC236}">
                <a16:creationId xmlns:a16="http://schemas.microsoft.com/office/drawing/2014/main" id="{E21C2847-FA67-D5D9-7EAF-5D54DA1030A7}"/>
              </a:ext>
            </a:extLst>
          </p:cNvPr>
          <p:cNvSpPr txBox="1"/>
          <p:nvPr/>
        </p:nvSpPr>
        <p:spPr>
          <a:xfrm>
            <a:off x="6613906" y="2219960"/>
            <a:ext cx="1455420" cy="285115"/>
          </a:xfrm>
          <a:prstGeom prst="rect">
            <a:avLst/>
          </a:prstGeom>
          <a:solidFill>
            <a:srgbClr val="0948CB"/>
          </a:solidFill>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43" name="object 43">
            <a:extLst>
              <a:ext uri="{FF2B5EF4-FFF2-40B4-BE49-F238E27FC236}">
                <a16:creationId xmlns:a16="http://schemas.microsoft.com/office/drawing/2014/main" id="{948A0FC6-4CCB-DACA-52AA-55C487270B45}"/>
              </a:ext>
            </a:extLst>
          </p:cNvPr>
          <p:cNvSpPr txBox="1"/>
          <p:nvPr/>
        </p:nvSpPr>
        <p:spPr>
          <a:xfrm>
            <a:off x="6805930" y="2456180"/>
            <a:ext cx="1071880" cy="285115"/>
          </a:xfrm>
          <a:prstGeom prst="rect">
            <a:avLst/>
          </a:prstGeom>
          <a:solidFill>
            <a:srgbClr val="0948CB"/>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44" name="object 44">
            <a:extLst>
              <a:ext uri="{FF2B5EF4-FFF2-40B4-BE49-F238E27FC236}">
                <a16:creationId xmlns:a16="http://schemas.microsoft.com/office/drawing/2014/main" id="{8D84A4FA-E45D-8EDF-8FD1-19B00DA9E5AC}"/>
              </a:ext>
            </a:extLst>
          </p:cNvPr>
          <p:cNvGrpSpPr/>
          <p:nvPr/>
        </p:nvGrpSpPr>
        <p:grpSpPr>
          <a:xfrm>
            <a:off x="8938259" y="1933955"/>
            <a:ext cx="1938655" cy="1728470"/>
            <a:chOff x="8938259" y="1933955"/>
            <a:chExt cx="1938655" cy="1728470"/>
          </a:xfrm>
          <a:solidFill>
            <a:srgbClr val="0948CB"/>
          </a:solidFill>
        </p:grpSpPr>
        <p:sp>
          <p:nvSpPr>
            <p:cNvPr id="45" name="object 45">
              <a:extLst>
                <a:ext uri="{FF2B5EF4-FFF2-40B4-BE49-F238E27FC236}">
                  <a16:creationId xmlns:a16="http://schemas.microsoft.com/office/drawing/2014/main" id="{14F74975-68C4-A17D-6A9C-71D0FF3F6181}"/>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grpFill/>
          </p:spPr>
          <p:txBody>
            <a:bodyPr wrap="square" lIns="0" tIns="0" rIns="0" bIns="0" rtlCol="0"/>
            <a:lstStyle/>
            <a:p>
              <a:endParaRPr/>
            </a:p>
          </p:txBody>
        </p:sp>
        <p:sp>
          <p:nvSpPr>
            <p:cNvPr id="46" name="object 46">
              <a:extLst>
                <a:ext uri="{FF2B5EF4-FFF2-40B4-BE49-F238E27FC236}">
                  <a16:creationId xmlns:a16="http://schemas.microsoft.com/office/drawing/2014/main" id="{4269AB7E-6450-173E-B078-456FA1CA62C0}"/>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grpFill/>
          </p:spPr>
          <p:txBody>
            <a:bodyPr wrap="square" lIns="0" tIns="0" rIns="0" bIns="0" rtlCol="0"/>
            <a:lstStyle/>
            <a:p>
              <a:endParaRPr/>
            </a:p>
          </p:txBody>
        </p:sp>
        <p:sp>
          <p:nvSpPr>
            <p:cNvPr id="47" name="object 47">
              <a:extLst>
                <a:ext uri="{FF2B5EF4-FFF2-40B4-BE49-F238E27FC236}">
                  <a16:creationId xmlns:a16="http://schemas.microsoft.com/office/drawing/2014/main" id="{24E5E46F-A4A6-9008-3A9C-0FA9BE1D5662}"/>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48" name="object 48">
            <a:extLst>
              <a:ext uri="{FF2B5EF4-FFF2-40B4-BE49-F238E27FC236}">
                <a16:creationId xmlns:a16="http://schemas.microsoft.com/office/drawing/2014/main" id="{093BE04F-C2EA-4F28-4C53-298F64678B35}"/>
              </a:ext>
            </a:extLst>
          </p:cNvPr>
          <p:cNvSpPr txBox="1"/>
          <p:nvPr/>
        </p:nvSpPr>
        <p:spPr>
          <a:xfrm>
            <a:off x="9140697" y="2219960"/>
            <a:ext cx="1519555" cy="285115"/>
          </a:xfrm>
          <a:prstGeom prst="rect">
            <a:avLst/>
          </a:prstGeom>
          <a:solidFill>
            <a:srgbClr val="0948CB"/>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49" name="object 49">
            <a:extLst>
              <a:ext uri="{FF2B5EF4-FFF2-40B4-BE49-F238E27FC236}">
                <a16:creationId xmlns:a16="http://schemas.microsoft.com/office/drawing/2014/main" id="{72779478-BEF4-C681-6ACE-7AC7B861C46F}"/>
              </a:ext>
            </a:extLst>
          </p:cNvPr>
          <p:cNvSpPr txBox="1"/>
          <p:nvPr/>
        </p:nvSpPr>
        <p:spPr>
          <a:xfrm>
            <a:off x="9299193" y="2456180"/>
            <a:ext cx="1202690" cy="285115"/>
          </a:xfrm>
          <a:prstGeom prst="rect">
            <a:avLst/>
          </a:prstGeom>
          <a:solidFill>
            <a:srgbClr val="0948CB"/>
          </a:solidFill>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50" name="object 50">
            <a:extLst>
              <a:ext uri="{FF2B5EF4-FFF2-40B4-BE49-F238E27FC236}">
                <a16:creationId xmlns:a16="http://schemas.microsoft.com/office/drawing/2014/main" id="{427560C6-C61F-F115-9D06-07DD3BF917E9}"/>
              </a:ext>
            </a:extLst>
          </p:cNvPr>
          <p:cNvGrpSpPr/>
          <p:nvPr/>
        </p:nvGrpSpPr>
        <p:grpSpPr>
          <a:xfrm>
            <a:off x="8938259" y="3375659"/>
            <a:ext cx="1938655" cy="1170305"/>
            <a:chOff x="8938259" y="3375659"/>
            <a:chExt cx="1938655" cy="1170305"/>
          </a:xfrm>
          <a:solidFill>
            <a:srgbClr val="0948CB"/>
          </a:solidFill>
        </p:grpSpPr>
        <p:sp>
          <p:nvSpPr>
            <p:cNvPr id="51" name="object 51">
              <a:extLst>
                <a:ext uri="{FF2B5EF4-FFF2-40B4-BE49-F238E27FC236}">
                  <a16:creationId xmlns:a16="http://schemas.microsoft.com/office/drawing/2014/main" id="{C6925229-3068-9C03-1D01-8D0087052D4B}"/>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grpFill/>
          </p:spPr>
          <p:txBody>
            <a:bodyPr wrap="square" lIns="0" tIns="0" rIns="0" bIns="0" rtlCol="0"/>
            <a:lstStyle/>
            <a:p>
              <a:endParaRPr/>
            </a:p>
          </p:txBody>
        </p:sp>
        <p:sp>
          <p:nvSpPr>
            <p:cNvPr id="52" name="object 52">
              <a:extLst>
                <a:ext uri="{FF2B5EF4-FFF2-40B4-BE49-F238E27FC236}">
                  <a16:creationId xmlns:a16="http://schemas.microsoft.com/office/drawing/2014/main" id="{FA8F5B91-1767-E81B-3BCC-83A9F1BC69DD}"/>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grpFill/>
            <a:ln w="15239">
              <a:solidFill>
                <a:srgbClr val="FFFFFF"/>
              </a:solidFill>
            </a:ln>
          </p:spPr>
          <p:txBody>
            <a:bodyPr wrap="square" lIns="0" tIns="0" rIns="0" bIns="0" rtlCol="0"/>
            <a:lstStyle/>
            <a:p>
              <a:endParaRPr/>
            </a:p>
          </p:txBody>
        </p:sp>
      </p:grpSp>
      <p:sp>
        <p:nvSpPr>
          <p:cNvPr id="53" name="object 53">
            <a:extLst>
              <a:ext uri="{FF2B5EF4-FFF2-40B4-BE49-F238E27FC236}">
                <a16:creationId xmlns:a16="http://schemas.microsoft.com/office/drawing/2014/main" id="{49AF8773-5C01-829F-2123-069CD4A13D03}"/>
              </a:ext>
            </a:extLst>
          </p:cNvPr>
          <p:cNvSpPr txBox="1"/>
          <p:nvPr/>
        </p:nvSpPr>
        <p:spPr>
          <a:xfrm>
            <a:off x="9055354" y="3656457"/>
            <a:ext cx="1709420" cy="539750"/>
          </a:xfrm>
          <a:prstGeom prst="rect">
            <a:avLst/>
          </a:prstGeom>
          <a:solidFill>
            <a:srgbClr val="0948CB"/>
          </a:solidFill>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837763" y="5513294"/>
            <a:ext cx="7315201" cy="112229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spc="-5" dirty="0">
                <a:solidFill>
                  <a:schemeClr val="tx1"/>
                </a:solidFill>
                <a:latin typeface="Carlito"/>
                <a:cs typeface="Carlito"/>
              </a:rPr>
              <a:t>This is </a:t>
            </a:r>
            <a:r>
              <a:rPr lang="en-US" sz="2400" dirty="0">
                <a:solidFill>
                  <a:schemeClr val="tx1"/>
                </a:solidFill>
                <a:latin typeface="Carlito"/>
                <a:cs typeface="Carlito"/>
              </a:rPr>
              <a:t>a </a:t>
            </a:r>
            <a:r>
              <a:rPr lang="en-US" sz="2400" spc="-20" dirty="0">
                <a:solidFill>
                  <a:schemeClr val="tx1"/>
                </a:solidFill>
                <a:latin typeface="Carlito"/>
                <a:cs typeface="Carlito"/>
              </a:rPr>
              <a:t>preview </a:t>
            </a:r>
            <a:r>
              <a:rPr lang="en-US" sz="2400" spc="-5" dirty="0">
                <a:solidFill>
                  <a:schemeClr val="tx1"/>
                </a:solidFill>
                <a:latin typeface="Carlito"/>
                <a:cs typeface="Carlito"/>
              </a:rPr>
              <a:t>of </a:t>
            </a:r>
            <a:r>
              <a:rPr lang="en-US" sz="2400" dirty="0">
                <a:solidFill>
                  <a:schemeClr val="tx1"/>
                </a:solidFill>
                <a:latin typeface="Carlito"/>
                <a:cs typeface="Carlito"/>
              </a:rPr>
              <a:t>the </a:t>
            </a:r>
            <a:r>
              <a:rPr lang="en-US" sz="2400" spc="-15" dirty="0" err="1">
                <a:solidFill>
                  <a:schemeClr val="tx1"/>
                </a:solidFill>
                <a:latin typeface="Carlito"/>
                <a:cs typeface="Carlito"/>
              </a:rPr>
              <a:t>Plotly</a:t>
            </a:r>
            <a:r>
              <a:rPr lang="en-US" sz="2400" spc="-15" dirty="0">
                <a:solidFill>
                  <a:schemeClr val="tx1"/>
                </a:solidFill>
                <a:latin typeface="Carlito"/>
                <a:cs typeface="Carlito"/>
              </a:rPr>
              <a:t> dashboard. </a:t>
            </a:r>
            <a:r>
              <a:rPr lang="en-US" sz="2400" spc="-5" dirty="0">
                <a:solidFill>
                  <a:schemeClr val="tx1"/>
                </a:solidFill>
                <a:latin typeface="Carlito"/>
                <a:cs typeface="Carlito"/>
              </a:rPr>
              <a:t>The </a:t>
            </a:r>
            <a:r>
              <a:rPr lang="en-US" sz="2400" spc="-20" dirty="0">
                <a:solidFill>
                  <a:schemeClr val="tx1"/>
                </a:solidFill>
                <a:latin typeface="Carlito"/>
                <a:cs typeface="Carlito"/>
              </a:rPr>
              <a:t>following </a:t>
            </a:r>
            <a:r>
              <a:rPr lang="en-US" sz="2400" spc="-5" dirty="0">
                <a:solidFill>
                  <a:schemeClr val="tx1"/>
                </a:solidFill>
                <a:latin typeface="Carlito"/>
                <a:cs typeface="Carlito"/>
              </a:rPr>
              <a:t>sides will show </a:t>
            </a:r>
            <a:r>
              <a:rPr lang="en-US" sz="2400" dirty="0">
                <a:solidFill>
                  <a:schemeClr val="tx1"/>
                </a:solidFill>
                <a:latin typeface="Carlito"/>
                <a:cs typeface="Carlito"/>
              </a:rPr>
              <a:t>the </a:t>
            </a:r>
            <a:r>
              <a:rPr lang="en-US" sz="2400" spc="-15" dirty="0">
                <a:solidFill>
                  <a:schemeClr val="tx1"/>
                </a:solidFill>
                <a:latin typeface="Carlito"/>
                <a:cs typeface="Carlito"/>
              </a:rPr>
              <a:t>results </a:t>
            </a:r>
            <a:r>
              <a:rPr lang="en-US" sz="2400" spc="-5" dirty="0">
                <a:solidFill>
                  <a:schemeClr val="tx1"/>
                </a:solidFill>
                <a:latin typeface="Carlito"/>
                <a:cs typeface="Carlito"/>
              </a:rPr>
              <a:t>of </a:t>
            </a:r>
            <a:r>
              <a:rPr lang="en-US" sz="2400" spc="-20" dirty="0">
                <a:solidFill>
                  <a:schemeClr val="tx1"/>
                </a:solidFill>
                <a:latin typeface="Carlito"/>
                <a:cs typeface="Carlito"/>
              </a:rPr>
              <a:t>EDA </a:t>
            </a:r>
            <a:r>
              <a:rPr lang="en-US" sz="2400" spc="-5" dirty="0">
                <a:solidFill>
                  <a:schemeClr val="tx1"/>
                </a:solidFill>
                <a:latin typeface="Carlito"/>
                <a:cs typeface="Carlito"/>
              </a:rPr>
              <a:t>with  </a:t>
            </a:r>
            <a:r>
              <a:rPr lang="en-US" sz="2400" spc="-20" dirty="0">
                <a:solidFill>
                  <a:schemeClr val="tx1"/>
                </a:solidFill>
                <a:latin typeface="Carlito"/>
                <a:cs typeface="Carlito"/>
              </a:rPr>
              <a:t>visualization, EDA </a:t>
            </a:r>
            <a:r>
              <a:rPr lang="en-US" sz="2400" spc="-5" dirty="0">
                <a:solidFill>
                  <a:schemeClr val="tx1"/>
                </a:solidFill>
                <a:latin typeface="Carlito"/>
                <a:cs typeface="Carlito"/>
              </a:rPr>
              <a:t>with </a:t>
            </a:r>
            <a:r>
              <a:rPr lang="en-US" sz="2400" dirty="0">
                <a:solidFill>
                  <a:schemeClr val="tx1"/>
                </a:solidFill>
                <a:latin typeface="Carlito"/>
                <a:cs typeface="Carlito"/>
              </a:rPr>
              <a:t>SQL, </a:t>
            </a:r>
            <a:r>
              <a:rPr lang="en-US" sz="2400" spc="-25" dirty="0">
                <a:solidFill>
                  <a:schemeClr val="tx1"/>
                </a:solidFill>
                <a:latin typeface="Carlito"/>
                <a:cs typeface="Carlito"/>
              </a:rPr>
              <a:t>Interactive </a:t>
            </a:r>
            <a:r>
              <a:rPr lang="en-US" sz="2400" dirty="0">
                <a:solidFill>
                  <a:schemeClr val="tx1"/>
                </a:solidFill>
                <a:latin typeface="Carlito"/>
                <a:cs typeface="Carlito"/>
              </a:rPr>
              <a:t>Map </a:t>
            </a:r>
            <a:r>
              <a:rPr lang="en-US" sz="2400" spc="-5" dirty="0">
                <a:solidFill>
                  <a:schemeClr val="tx1"/>
                </a:solidFill>
                <a:latin typeface="Carlito"/>
                <a:cs typeface="Carlito"/>
              </a:rPr>
              <a:t>with </a:t>
            </a:r>
            <a:r>
              <a:rPr lang="en-US" sz="2400" spc="-20" dirty="0">
                <a:solidFill>
                  <a:schemeClr val="tx1"/>
                </a:solidFill>
                <a:latin typeface="Carlito"/>
                <a:cs typeface="Carlito"/>
              </a:rPr>
              <a:t>Folium, </a:t>
            </a:r>
            <a:r>
              <a:rPr lang="en-US" sz="2400" dirty="0">
                <a:solidFill>
                  <a:schemeClr val="tx1"/>
                </a:solidFill>
                <a:latin typeface="Carlito"/>
                <a:cs typeface="Carlito"/>
              </a:rPr>
              <a:t>and </a:t>
            </a:r>
            <a:r>
              <a:rPr lang="en-US" sz="2400" spc="-10" dirty="0">
                <a:solidFill>
                  <a:schemeClr val="tx1"/>
                </a:solidFill>
                <a:latin typeface="Carlito"/>
                <a:cs typeface="Carlito"/>
              </a:rPr>
              <a:t>finally </a:t>
            </a:r>
            <a:r>
              <a:rPr lang="en-US" sz="2400" dirty="0">
                <a:solidFill>
                  <a:schemeClr val="tx1"/>
                </a:solidFill>
                <a:latin typeface="Carlito"/>
                <a:cs typeface="Carlito"/>
              </a:rPr>
              <a:t>the </a:t>
            </a:r>
            <a:r>
              <a:rPr lang="en-US" sz="2400" spc="-15" dirty="0">
                <a:solidFill>
                  <a:schemeClr val="tx1"/>
                </a:solidFill>
                <a:latin typeface="Carlito"/>
                <a:cs typeface="Carlito"/>
              </a:rPr>
              <a:t>results </a:t>
            </a:r>
            <a:r>
              <a:rPr lang="en-US" sz="2400" spc="-5" dirty="0">
                <a:solidFill>
                  <a:schemeClr val="tx1"/>
                </a:solidFill>
                <a:latin typeface="Carlito"/>
                <a:cs typeface="Carlito"/>
              </a:rPr>
              <a:t>of our </a:t>
            </a:r>
            <a:r>
              <a:rPr lang="en-US" sz="2400" dirty="0">
                <a:solidFill>
                  <a:schemeClr val="tx1"/>
                </a:solidFill>
                <a:latin typeface="Carlito"/>
                <a:cs typeface="Carlito"/>
              </a:rPr>
              <a:t>model </a:t>
            </a:r>
            <a:r>
              <a:rPr lang="en-US" sz="2400" spc="-5" dirty="0">
                <a:solidFill>
                  <a:schemeClr val="tx1"/>
                </a:solidFill>
                <a:latin typeface="Carlito"/>
                <a:cs typeface="Carlito"/>
              </a:rPr>
              <a:t>with  </a:t>
            </a:r>
            <a:r>
              <a:rPr lang="en-US" sz="2400" dirty="0">
                <a:solidFill>
                  <a:schemeClr val="tx1"/>
                </a:solidFill>
                <a:latin typeface="Carlito"/>
                <a:cs typeface="Carlito"/>
              </a:rPr>
              <a:t>about 83%</a:t>
            </a:r>
            <a:r>
              <a:rPr lang="en-US" sz="2400" spc="-5" dirty="0">
                <a:solidFill>
                  <a:schemeClr val="tx1"/>
                </a:solidFill>
                <a:latin typeface="Carlito"/>
                <a:cs typeface="Carlito"/>
              </a:rPr>
              <a:t> </a:t>
            </a:r>
            <a:r>
              <a:rPr lang="en-US" sz="2400" spc="-45" dirty="0">
                <a:solidFill>
                  <a:schemeClr val="tx1"/>
                </a:solidFill>
                <a:latin typeface="Carlito"/>
                <a:cs typeface="Carlito"/>
              </a:rPr>
              <a:t>accuracy.</a:t>
            </a:r>
            <a:endParaRPr lang="en-US" sz="2200" dirty="0">
              <a:solidFill>
                <a:schemeClr val="tx1"/>
              </a:solidFill>
              <a:latin typeface="Abadi" panose="020B0604020104020204" pitchFamily="34" charset="0"/>
            </a:endParaRPr>
          </a:p>
          <a:p>
            <a:pPr lvl="1"/>
            <a:endParaRPr lang="en-US" sz="1800" dirty="0">
              <a:solidFill>
                <a:schemeClr val="tx1"/>
              </a:solidFill>
            </a:endParaRPr>
          </a:p>
          <a:p>
            <a:pPr marL="457200" lvl="1" indent="0">
              <a:buNone/>
            </a:pPr>
            <a:endParaRPr lang="en-US" sz="1800" dirty="0">
              <a:solidFill>
                <a:schemeClr val="tx1"/>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ACF65C49-3330-8A3F-6F3E-DDF2525DC4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7816" y="1452283"/>
            <a:ext cx="6975149" cy="3778122"/>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303058"/>
            <a:ext cx="10914651" cy="1565929"/>
          </a:xfrm>
          <a:prstGeom prst="rect">
            <a:avLst/>
          </a:prstGeom>
        </p:spPr>
        <p:txBody>
          <a:bodyPr>
            <a:normAutofit fontScale="92500" lnSpcReduction="10000"/>
          </a:bodyPr>
          <a:lstStyle/>
          <a:p>
            <a:pPr>
              <a:lnSpc>
                <a:spcPct val="100000"/>
              </a:lnSpc>
              <a:spcBef>
                <a:spcPts val="1400"/>
              </a:spcBef>
            </a:pPr>
            <a:r>
              <a:rPr lang="en-US" sz="2400" spc="-20" dirty="0">
                <a:latin typeface="Carlito"/>
                <a:cs typeface="Carlito"/>
              </a:rPr>
              <a:t>Green indicates successful </a:t>
            </a:r>
            <a:r>
              <a:rPr lang="en-US" sz="2400" spc="-10" dirty="0">
                <a:latin typeface="Carlito"/>
                <a:cs typeface="Carlito"/>
              </a:rPr>
              <a:t>launch; </a:t>
            </a:r>
            <a:r>
              <a:rPr lang="en-US" sz="2400" spc="-15" dirty="0">
                <a:latin typeface="Carlito"/>
                <a:cs typeface="Carlito"/>
              </a:rPr>
              <a:t>Purple </a:t>
            </a:r>
            <a:r>
              <a:rPr lang="en-US" sz="2400" spc="-20" dirty="0">
                <a:latin typeface="Carlito"/>
                <a:cs typeface="Carlito"/>
              </a:rPr>
              <a:t>indicates unsuccessful</a:t>
            </a:r>
            <a:r>
              <a:rPr lang="en-US" sz="2400" spc="180" dirty="0">
                <a:latin typeface="Carlito"/>
                <a:cs typeface="Carlito"/>
              </a:rPr>
              <a:t> </a:t>
            </a:r>
            <a:r>
              <a:rPr lang="en-US" sz="2400" spc="-10" dirty="0">
                <a:latin typeface="Carlito"/>
                <a:cs typeface="Carlito"/>
              </a:rPr>
              <a:t>launch.</a:t>
            </a:r>
            <a:endParaRPr lang="en-US" sz="2400" dirty="0">
              <a:latin typeface="Carlito"/>
              <a:cs typeface="Carlito"/>
            </a:endParaRPr>
          </a:p>
          <a:p>
            <a:pPr>
              <a:lnSpc>
                <a:spcPct val="100000"/>
              </a:lnSpc>
              <a:spcBef>
                <a:spcPts val="1400"/>
              </a:spcBef>
            </a:pPr>
            <a:r>
              <a:rPr lang="en-US" sz="2400" spc="-20" dirty="0">
                <a:latin typeface="Carlito"/>
                <a:cs typeface="Carlito"/>
              </a:rPr>
              <a:t>Graphic </a:t>
            </a:r>
            <a:r>
              <a:rPr lang="en-US" sz="2400" spc="-10" dirty="0">
                <a:latin typeface="Carlito"/>
                <a:cs typeface="Carlito"/>
              </a:rPr>
              <a:t>suggests </a:t>
            </a:r>
            <a:r>
              <a:rPr lang="en-US" sz="2400" spc="-5" dirty="0">
                <a:latin typeface="Carlito"/>
                <a:cs typeface="Carlito"/>
              </a:rPr>
              <a:t>an </a:t>
            </a:r>
            <a:r>
              <a:rPr lang="en-US" sz="2400" spc="-20" dirty="0">
                <a:latin typeface="Carlito"/>
                <a:cs typeface="Carlito"/>
              </a:rPr>
              <a:t>increase </a:t>
            </a:r>
            <a:r>
              <a:rPr lang="en-US" sz="2400" dirty="0">
                <a:latin typeface="Carlito"/>
                <a:cs typeface="Carlito"/>
              </a:rPr>
              <a:t>in </a:t>
            </a:r>
            <a:r>
              <a:rPr lang="en-US" sz="2400" spc="-15" dirty="0">
                <a:latin typeface="Carlito"/>
                <a:cs typeface="Carlito"/>
              </a:rPr>
              <a:t>success </a:t>
            </a:r>
            <a:r>
              <a:rPr lang="en-US" sz="2400" spc="-40" dirty="0">
                <a:latin typeface="Carlito"/>
                <a:cs typeface="Carlito"/>
              </a:rPr>
              <a:t>rate </a:t>
            </a:r>
            <a:r>
              <a:rPr lang="en-US" sz="2400" spc="-20" dirty="0">
                <a:latin typeface="Carlito"/>
                <a:cs typeface="Carlito"/>
              </a:rPr>
              <a:t>over </a:t>
            </a:r>
            <a:r>
              <a:rPr lang="en-US" sz="2400" spc="-5" dirty="0">
                <a:latin typeface="Carlito"/>
                <a:cs typeface="Carlito"/>
              </a:rPr>
              <a:t>time </a:t>
            </a:r>
            <a:r>
              <a:rPr lang="en-US" sz="2400" spc="-20" dirty="0">
                <a:latin typeface="Carlito"/>
                <a:cs typeface="Carlito"/>
              </a:rPr>
              <a:t>(indicated </a:t>
            </a:r>
            <a:r>
              <a:rPr lang="en-US" sz="2400" dirty="0">
                <a:latin typeface="Carlito"/>
                <a:cs typeface="Carlito"/>
              </a:rPr>
              <a:t>in </a:t>
            </a:r>
            <a:r>
              <a:rPr lang="en-US" sz="2400" spc="-10" dirty="0">
                <a:latin typeface="Carlito"/>
                <a:cs typeface="Carlito"/>
              </a:rPr>
              <a:t>Flight </a:t>
            </a:r>
            <a:r>
              <a:rPr lang="en-US" sz="2400" spc="-5" dirty="0">
                <a:latin typeface="Carlito"/>
                <a:cs typeface="Carlito"/>
              </a:rPr>
              <a:t>Number).  </a:t>
            </a:r>
            <a:r>
              <a:rPr lang="en-US" sz="2400" spc="-25" dirty="0">
                <a:latin typeface="Carlito"/>
                <a:cs typeface="Carlito"/>
              </a:rPr>
              <a:t>Likely </a:t>
            </a:r>
            <a:r>
              <a:rPr lang="en-US" sz="2400" spc="-5" dirty="0">
                <a:latin typeface="Carlito"/>
                <a:cs typeface="Carlito"/>
              </a:rPr>
              <a:t>a big </a:t>
            </a:r>
            <a:r>
              <a:rPr lang="en-US" sz="2400" spc="-25" dirty="0">
                <a:latin typeface="Carlito"/>
                <a:cs typeface="Carlito"/>
              </a:rPr>
              <a:t>breakthrough </a:t>
            </a:r>
            <a:r>
              <a:rPr lang="en-US" sz="2400" spc="-20" dirty="0">
                <a:latin typeface="Carlito"/>
                <a:cs typeface="Carlito"/>
              </a:rPr>
              <a:t>around </a:t>
            </a:r>
            <a:r>
              <a:rPr lang="en-US" sz="2400" spc="-10" dirty="0">
                <a:latin typeface="Carlito"/>
                <a:cs typeface="Carlito"/>
              </a:rPr>
              <a:t>flight </a:t>
            </a:r>
            <a:r>
              <a:rPr lang="en-US" sz="2400" spc="-15" dirty="0">
                <a:latin typeface="Carlito"/>
                <a:cs typeface="Carlito"/>
              </a:rPr>
              <a:t>20 </a:t>
            </a:r>
            <a:r>
              <a:rPr lang="en-US" sz="2400" spc="-5" dirty="0">
                <a:latin typeface="Carlito"/>
                <a:cs typeface="Carlito"/>
              </a:rPr>
              <a:t>which </a:t>
            </a:r>
            <a:r>
              <a:rPr lang="en-US" sz="2400" spc="-15" dirty="0">
                <a:latin typeface="Carlito"/>
                <a:cs typeface="Carlito"/>
              </a:rPr>
              <a:t>significantly </a:t>
            </a:r>
            <a:r>
              <a:rPr lang="en-US" sz="2400" spc="-20" dirty="0">
                <a:latin typeface="Carlito"/>
                <a:cs typeface="Carlito"/>
              </a:rPr>
              <a:t>increased </a:t>
            </a:r>
            <a:r>
              <a:rPr lang="en-US" sz="2400" spc="-15" dirty="0">
                <a:latin typeface="Carlito"/>
                <a:cs typeface="Carlito"/>
              </a:rPr>
              <a:t>success </a:t>
            </a:r>
            <a:r>
              <a:rPr lang="en-US" sz="2400" spc="-25" dirty="0">
                <a:latin typeface="Carlito"/>
                <a:cs typeface="Carlito"/>
              </a:rPr>
              <a:t>rate.  </a:t>
            </a:r>
            <a:r>
              <a:rPr lang="en-US" sz="2400" spc="-20" dirty="0">
                <a:latin typeface="Carlito"/>
                <a:cs typeface="Carlito"/>
              </a:rPr>
              <a:t>CCAFS appears </a:t>
            </a:r>
            <a:r>
              <a:rPr lang="en-US" sz="2400" spc="-15" dirty="0">
                <a:latin typeface="Carlito"/>
                <a:cs typeface="Carlito"/>
              </a:rPr>
              <a:t>to </a:t>
            </a:r>
            <a:r>
              <a:rPr lang="en-US" sz="2400" spc="-5" dirty="0">
                <a:latin typeface="Carlito"/>
                <a:cs typeface="Carlito"/>
              </a:rPr>
              <a:t>be the main </a:t>
            </a:r>
            <a:r>
              <a:rPr lang="en-US" sz="2400" spc="-10" dirty="0">
                <a:latin typeface="Carlito"/>
                <a:cs typeface="Carlito"/>
              </a:rPr>
              <a:t>launch </a:t>
            </a:r>
            <a:r>
              <a:rPr lang="en-US" sz="2400" spc="-15" dirty="0">
                <a:latin typeface="Carlito"/>
                <a:cs typeface="Carlito"/>
              </a:rPr>
              <a:t>site </a:t>
            </a:r>
            <a:r>
              <a:rPr lang="en-US" sz="2400" spc="-5" dirty="0">
                <a:latin typeface="Carlito"/>
                <a:cs typeface="Carlito"/>
              </a:rPr>
              <a:t>as it has the </a:t>
            </a:r>
            <a:r>
              <a:rPr lang="en-US" sz="2400" spc="-20" dirty="0">
                <a:latin typeface="Carlito"/>
                <a:cs typeface="Carlito"/>
              </a:rPr>
              <a:t>most</a:t>
            </a:r>
            <a:r>
              <a:rPr lang="en-US" sz="2400" spc="-90" dirty="0">
                <a:latin typeface="Carlito"/>
                <a:cs typeface="Carlito"/>
              </a:rPr>
              <a:t> </a:t>
            </a:r>
            <a:r>
              <a:rPr lang="en-US" sz="2400" spc="-20" dirty="0">
                <a:latin typeface="Carlito"/>
                <a:cs typeface="Carlito"/>
              </a:rPr>
              <a:t>volume.</a:t>
            </a:r>
            <a:endParaRPr lang="en-US" sz="2400" dirty="0">
              <a:latin typeface="Carlito"/>
              <a:cs typeface="Carlito"/>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object 7">
            <a:extLst>
              <a:ext uri="{FF2B5EF4-FFF2-40B4-BE49-F238E27FC236}">
                <a16:creationId xmlns:a16="http://schemas.microsoft.com/office/drawing/2014/main" id="{40F3D507-B19D-CC78-0229-608CF2FF008D}"/>
              </a:ext>
            </a:extLst>
          </p:cNvPr>
          <p:cNvSpPr/>
          <p:nvPr/>
        </p:nvSpPr>
        <p:spPr>
          <a:xfrm>
            <a:off x="39623" y="1632204"/>
            <a:ext cx="12100560" cy="23774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267199"/>
            <a:ext cx="10964789" cy="1614145"/>
          </a:xfrm>
          <a:prstGeom prst="rect">
            <a:avLst/>
          </a:prstGeom>
        </p:spPr>
        <p:txBody>
          <a:bodyPr>
            <a:normAutofit/>
          </a:bodyPr>
          <a:lstStyle/>
          <a:p>
            <a:pPr marL="12700">
              <a:lnSpc>
                <a:spcPct val="100000"/>
              </a:lnSpc>
              <a:spcBef>
                <a:spcPts val="95"/>
              </a:spcBef>
            </a:pPr>
            <a:r>
              <a:rPr lang="en-US" sz="2400" spc="-20" dirty="0">
                <a:latin typeface="Carlito"/>
                <a:cs typeface="Carlito"/>
              </a:rPr>
              <a:t>Green indicates successful </a:t>
            </a:r>
            <a:r>
              <a:rPr lang="en-US" sz="2400" spc="-10" dirty="0">
                <a:latin typeface="Carlito"/>
                <a:cs typeface="Carlito"/>
              </a:rPr>
              <a:t>launch; </a:t>
            </a:r>
            <a:r>
              <a:rPr lang="en-US" sz="2400" spc="-15" dirty="0">
                <a:latin typeface="Carlito"/>
                <a:cs typeface="Carlito"/>
              </a:rPr>
              <a:t>Purple </a:t>
            </a:r>
            <a:r>
              <a:rPr lang="en-US" sz="2400" spc="-20" dirty="0">
                <a:latin typeface="Carlito"/>
                <a:cs typeface="Carlito"/>
              </a:rPr>
              <a:t>indicates unsuccessful</a:t>
            </a:r>
            <a:r>
              <a:rPr lang="en-US" sz="2400" spc="185" dirty="0">
                <a:latin typeface="Carlito"/>
                <a:cs typeface="Carlito"/>
              </a:rPr>
              <a:t> </a:t>
            </a:r>
            <a:r>
              <a:rPr lang="en-US" sz="2400" spc="-10" dirty="0">
                <a:latin typeface="Carlito"/>
                <a:cs typeface="Carlito"/>
              </a:rPr>
              <a:t>launch.</a:t>
            </a:r>
          </a:p>
          <a:p>
            <a:pPr marL="12700">
              <a:lnSpc>
                <a:spcPct val="100000"/>
              </a:lnSpc>
              <a:spcBef>
                <a:spcPts val="95"/>
              </a:spcBef>
            </a:pPr>
            <a:r>
              <a:rPr lang="en-US" sz="2400" spc="-25" dirty="0">
                <a:latin typeface="Carlito"/>
                <a:cs typeface="Carlito"/>
              </a:rPr>
              <a:t>Payload </a:t>
            </a:r>
            <a:r>
              <a:rPr lang="en-US" sz="2400" spc="-5" dirty="0">
                <a:latin typeface="Carlito"/>
                <a:cs typeface="Carlito"/>
              </a:rPr>
              <a:t>mass </a:t>
            </a:r>
            <a:r>
              <a:rPr lang="en-US" sz="2400" spc="-20" dirty="0">
                <a:latin typeface="Carlito"/>
                <a:cs typeface="Carlito"/>
              </a:rPr>
              <a:t>appears </a:t>
            </a:r>
            <a:r>
              <a:rPr lang="en-US" sz="2400" spc="-15" dirty="0">
                <a:latin typeface="Carlito"/>
                <a:cs typeface="Carlito"/>
              </a:rPr>
              <a:t>to </a:t>
            </a:r>
            <a:r>
              <a:rPr lang="en-US" sz="2400" spc="-20" dirty="0">
                <a:latin typeface="Carlito"/>
                <a:cs typeface="Carlito"/>
              </a:rPr>
              <a:t>fall mostly between </a:t>
            </a:r>
            <a:r>
              <a:rPr lang="en-US" sz="2400" spc="-10" dirty="0">
                <a:latin typeface="Carlito"/>
                <a:cs typeface="Carlito"/>
              </a:rPr>
              <a:t>0-6000 </a:t>
            </a:r>
            <a:r>
              <a:rPr lang="en-US" sz="2400" spc="-5" dirty="0">
                <a:latin typeface="Carlito"/>
                <a:cs typeface="Carlito"/>
              </a:rPr>
              <a:t>kg.  </a:t>
            </a:r>
            <a:r>
              <a:rPr lang="en-US" sz="2400" spc="-25" dirty="0">
                <a:latin typeface="Carlito"/>
                <a:cs typeface="Carlito"/>
              </a:rPr>
              <a:t>Different </a:t>
            </a:r>
            <a:r>
              <a:rPr lang="en-US" sz="2400" spc="-5" dirty="0">
                <a:latin typeface="Carlito"/>
                <a:cs typeface="Carlito"/>
              </a:rPr>
              <a:t>launch </a:t>
            </a:r>
            <a:r>
              <a:rPr lang="en-US" sz="2400" spc="-10" dirty="0">
                <a:latin typeface="Carlito"/>
                <a:cs typeface="Carlito"/>
              </a:rPr>
              <a:t>sites </a:t>
            </a:r>
            <a:r>
              <a:rPr lang="en-US" sz="2400" spc="-5" dirty="0">
                <a:latin typeface="Carlito"/>
                <a:cs typeface="Carlito"/>
              </a:rPr>
              <a:t>also </a:t>
            </a:r>
            <a:r>
              <a:rPr lang="en-US" sz="2400" spc="-15" dirty="0">
                <a:latin typeface="Carlito"/>
                <a:cs typeface="Carlito"/>
              </a:rPr>
              <a:t>seem to use </a:t>
            </a:r>
            <a:r>
              <a:rPr lang="en-US" sz="2400" spc="-25" dirty="0">
                <a:latin typeface="Carlito"/>
                <a:cs typeface="Carlito"/>
              </a:rPr>
              <a:t>different </a:t>
            </a:r>
            <a:r>
              <a:rPr lang="en-US" sz="2400" spc="-20" dirty="0">
                <a:latin typeface="Carlito"/>
                <a:cs typeface="Carlito"/>
              </a:rPr>
              <a:t>payload</a:t>
            </a:r>
            <a:r>
              <a:rPr lang="en-US" sz="2400" spc="-10" dirty="0">
                <a:latin typeface="Carlito"/>
                <a:cs typeface="Carlito"/>
              </a:rPr>
              <a:t> </a:t>
            </a:r>
            <a:r>
              <a:rPr lang="en-US" sz="2400" spc="-5" dirty="0">
                <a:latin typeface="Carlito"/>
                <a:cs typeface="Carlito"/>
              </a:rPr>
              <a:t>mass.</a:t>
            </a:r>
            <a:endParaRPr lang="en-US" sz="2400" dirty="0">
              <a:latin typeface="Carlito"/>
              <a:cs typeface="Carlito"/>
            </a:endParaRPr>
          </a:p>
          <a:p>
            <a:pPr marL="0" indent="0">
              <a:lnSpc>
                <a:spcPct val="100000"/>
              </a:lnSpc>
              <a:spcBef>
                <a:spcPts val="95"/>
              </a:spcBef>
              <a:buNone/>
            </a:pPr>
            <a:endParaRPr lang="en-US" sz="2400" dirty="0">
              <a:latin typeface="Carlito"/>
              <a:cs typeface="Carlito"/>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object 7">
            <a:extLst>
              <a:ext uri="{FF2B5EF4-FFF2-40B4-BE49-F238E27FC236}">
                <a16:creationId xmlns:a16="http://schemas.microsoft.com/office/drawing/2014/main" id="{00BAA001-AD44-5B40-168E-1729E5E8B2C2}"/>
              </a:ext>
            </a:extLst>
          </p:cNvPr>
          <p:cNvSpPr/>
          <p:nvPr/>
        </p:nvSpPr>
        <p:spPr>
          <a:xfrm>
            <a:off x="39623" y="1653539"/>
            <a:ext cx="12100560" cy="237743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12700" marR="5080">
              <a:lnSpc>
                <a:spcPct val="100000"/>
              </a:lnSpc>
              <a:spcBef>
                <a:spcPts val="100"/>
              </a:spcBef>
            </a:pPr>
            <a:r>
              <a:rPr lang="en-US" sz="2400" spc="-5" dirty="0">
                <a:latin typeface="Carlito"/>
                <a:cs typeface="Carlito"/>
              </a:rPr>
              <a:t>Success </a:t>
            </a:r>
            <a:r>
              <a:rPr lang="en-US" sz="2400" spc="-25" dirty="0">
                <a:latin typeface="Carlito"/>
                <a:cs typeface="Carlito"/>
              </a:rPr>
              <a:t>Rate </a:t>
            </a:r>
            <a:r>
              <a:rPr lang="en-US" sz="2400" spc="-20" dirty="0">
                <a:latin typeface="Carlito"/>
                <a:cs typeface="Carlito"/>
              </a:rPr>
              <a:t>Scale</a:t>
            </a:r>
            <a:r>
              <a:rPr lang="en-US" sz="2400" spc="-65" dirty="0">
                <a:latin typeface="Carlito"/>
                <a:cs typeface="Carlito"/>
              </a:rPr>
              <a:t> </a:t>
            </a:r>
            <a:r>
              <a:rPr lang="en-US" sz="2400" spc="-5" dirty="0">
                <a:latin typeface="Carlito"/>
                <a:cs typeface="Carlito"/>
              </a:rPr>
              <a:t>with  </a:t>
            </a:r>
          </a:p>
          <a:p>
            <a:pPr marL="12700" marR="5080">
              <a:lnSpc>
                <a:spcPct val="100000"/>
              </a:lnSpc>
              <a:spcBef>
                <a:spcPts val="100"/>
              </a:spcBef>
            </a:pPr>
            <a:r>
              <a:rPr lang="en-US" sz="2400" dirty="0">
                <a:latin typeface="Carlito"/>
                <a:cs typeface="Carlito"/>
              </a:rPr>
              <a:t>0 as</a:t>
            </a:r>
            <a:r>
              <a:rPr lang="en-US" sz="2400" spc="-70" dirty="0">
                <a:latin typeface="Carlito"/>
                <a:cs typeface="Carlito"/>
              </a:rPr>
              <a:t> </a:t>
            </a:r>
            <a:r>
              <a:rPr lang="en-US" sz="2400" spc="-5" dirty="0">
                <a:latin typeface="Carlito"/>
                <a:cs typeface="Carlito"/>
              </a:rPr>
              <a:t>0%</a:t>
            </a:r>
            <a:endParaRPr lang="en-US" sz="2400" dirty="0">
              <a:latin typeface="Carlito"/>
              <a:cs typeface="Carlito"/>
            </a:endParaRPr>
          </a:p>
          <a:p>
            <a:pPr marL="12700" marR="1182370">
              <a:lnSpc>
                <a:spcPct val="100000"/>
              </a:lnSpc>
            </a:pPr>
            <a:r>
              <a:rPr lang="en-US" sz="2400" dirty="0">
                <a:latin typeface="Carlito"/>
                <a:cs typeface="Carlito"/>
              </a:rPr>
              <a:t>0.6 as</a:t>
            </a:r>
            <a:r>
              <a:rPr lang="en-US" sz="2400" spc="-195" dirty="0">
                <a:latin typeface="Carlito"/>
                <a:cs typeface="Carlito"/>
              </a:rPr>
              <a:t> </a:t>
            </a:r>
            <a:r>
              <a:rPr lang="en-US" sz="2400" dirty="0">
                <a:latin typeface="Carlito"/>
                <a:cs typeface="Carlito"/>
              </a:rPr>
              <a:t>60%  </a:t>
            </a:r>
          </a:p>
          <a:p>
            <a:pPr marL="12700" marR="1182370">
              <a:lnSpc>
                <a:spcPct val="100000"/>
              </a:lnSpc>
            </a:pPr>
            <a:r>
              <a:rPr lang="en-US" sz="2400" dirty="0">
                <a:latin typeface="Carlito"/>
                <a:cs typeface="Carlito"/>
              </a:rPr>
              <a:t>1 as</a:t>
            </a:r>
            <a:r>
              <a:rPr lang="en-US" sz="2400" spc="-125" dirty="0">
                <a:latin typeface="Carlito"/>
                <a:cs typeface="Carlito"/>
              </a:rPr>
              <a:t> </a:t>
            </a:r>
            <a:r>
              <a:rPr lang="en-US" sz="2400" spc="-5" dirty="0">
                <a:latin typeface="Carlito"/>
                <a:cs typeface="Carlito"/>
              </a:rPr>
              <a:t>100%</a:t>
            </a:r>
            <a:endParaRPr lang="en-US" sz="2400" dirty="0">
              <a:latin typeface="Carlito"/>
              <a:cs typeface="Carlito"/>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object 7">
            <a:extLst>
              <a:ext uri="{FF2B5EF4-FFF2-40B4-BE49-F238E27FC236}">
                <a16:creationId xmlns:a16="http://schemas.microsoft.com/office/drawing/2014/main" id="{1DFDD3E6-6931-6592-6063-4CA5EEF649C5}"/>
              </a:ext>
            </a:extLst>
          </p:cNvPr>
          <p:cNvSpPr/>
          <p:nvPr/>
        </p:nvSpPr>
        <p:spPr>
          <a:xfrm>
            <a:off x="5395945" y="1799464"/>
            <a:ext cx="5430011" cy="351434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020310"/>
            <a:ext cx="10973754" cy="1861033"/>
          </a:xfrm>
          <a:prstGeom prst="rect">
            <a:avLst/>
          </a:prstGeom>
        </p:spPr>
        <p:txBody>
          <a:bodyPr>
            <a:normAutofit/>
          </a:bodyPr>
          <a:lstStyle/>
          <a:p>
            <a:pPr marL="12700">
              <a:lnSpc>
                <a:spcPct val="100000"/>
              </a:lnSpc>
              <a:spcBef>
                <a:spcPts val="95"/>
              </a:spcBef>
            </a:pPr>
            <a:r>
              <a:rPr lang="en-US" sz="2400" spc="-20" dirty="0">
                <a:latin typeface="Carlito"/>
                <a:cs typeface="Carlito"/>
              </a:rPr>
              <a:t>Green indicates successful </a:t>
            </a:r>
            <a:r>
              <a:rPr lang="en-US" sz="2400" spc="-10" dirty="0">
                <a:latin typeface="Carlito"/>
                <a:cs typeface="Carlito"/>
              </a:rPr>
              <a:t>launch</a:t>
            </a:r>
          </a:p>
          <a:p>
            <a:pPr marL="12700">
              <a:lnSpc>
                <a:spcPct val="100000"/>
              </a:lnSpc>
              <a:spcBef>
                <a:spcPts val="95"/>
              </a:spcBef>
            </a:pPr>
            <a:endParaRPr lang="en-US" sz="2400" spc="-10" dirty="0">
              <a:latin typeface="Carlito"/>
              <a:cs typeface="Carlito"/>
            </a:endParaRPr>
          </a:p>
          <a:p>
            <a:pPr marL="12700">
              <a:lnSpc>
                <a:spcPct val="100000"/>
              </a:lnSpc>
              <a:spcBef>
                <a:spcPts val="95"/>
              </a:spcBef>
            </a:pPr>
            <a:r>
              <a:rPr lang="en-US" sz="2400" spc="-15" dirty="0">
                <a:latin typeface="Carlito"/>
                <a:cs typeface="Carlito"/>
              </a:rPr>
              <a:t>Purple </a:t>
            </a:r>
            <a:r>
              <a:rPr lang="en-US" sz="2400" spc="-20" dirty="0">
                <a:latin typeface="Carlito"/>
                <a:cs typeface="Carlito"/>
              </a:rPr>
              <a:t>indicates unsuccessful</a:t>
            </a:r>
            <a:r>
              <a:rPr lang="en-US" sz="2400" spc="185" dirty="0">
                <a:latin typeface="Carlito"/>
                <a:cs typeface="Carlito"/>
              </a:rPr>
              <a:t> </a:t>
            </a:r>
            <a:r>
              <a:rPr lang="en-US" sz="2400" spc="-10" dirty="0">
                <a:latin typeface="Carlito"/>
                <a:cs typeface="Carlito"/>
              </a:rPr>
              <a:t>launch.</a:t>
            </a:r>
            <a:endParaRPr lang="en-US" sz="2400" dirty="0">
              <a:latin typeface="Carlito"/>
              <a:cs typeface="Carlito"/>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object 7">
            <a:extLst>
              <a:ext uri="{FF2B5EF4-FFF2-40B4-BE49-F238E27FC236}">
                <a16:creationId xmlns:a16="http://schemas.microsoft.com/office/drawing/2014/main" id="{A7C14F6F-B2F5-BE95-FCAB-6B283D4BB0FF}"/>
              </a:ext>
            </a:extLst>
          </p:cNvPr>
          <p:cNvSpPr/>
          <p:nvPr/>
        </p:nvSpPr>
        <p:spPr>
          <a:xfrm>
            <a:off x="206187" y="1644395"/>
            <a:ext cx="11933995" cy="2375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03412" y="4168588"/>
            <a:ext cx="11358281" cy="1700400"/>
          </a:xfrm>
          <a:prstGeom prst="rect">
            <a:avLst/>
          </a:prstGeom>
        </p:spPr>
        <p:txBody>
          <a:bodyPr>
            <a:normAutofit fontScale="92500" lnSpcReduction="20000"/>
          </a:bodyPr>
          <a:lstStyle/>
          <a:p>
            <a:pPr marL="12700">
              <a:lnSpc>
                <a:spcPct val="100000"/>
              </a:lnSpc>
              <a:spcBef>
                <a:spcPts val="95"/>
              </a:spcBef>
            </a:pPr>
            <a:r>
              <a:rPr lang="en-US" sz="2400" spc="-20" dirty="0">
                <a:latin typeface="Carlito"/>
                <a:cs typeface="Carlito"/>
              </a:rPr>
              <a:t>Green indicates successful </a:t>
            </a:r>
            <a:r>
              <a:rPr lang="en-US" sz="2400" spc="-10" dirty="0">
                <a:latin typeface="Carlito"/>
                <a:cs typeface="Carlito"/>
              </a:rPr>
              <a:t>launch</a:t>
            </a:r>
          </a:p>
          <a:p>
            <a:pPr marL="12700">
              <a:lnSpc>
                <a:spcPct val="100000"/>
              </a:lnSpc>
              <a:spcBef>
                <a:spcPts val="95"/>
              </a:spcBef>
            </a:pPr>
            <a:r>
              <a:rPr lang="en-US" sz="2400" spc="-15" dirty="0">
                <a:latin typeface="Carlito"/>
                <a:cs typeface="Carlito"/>
              </a:rPr>
              <a:t>Purple </a:t>
            </a:r>
            <a:r>
              <a:rPr lang="en-US" sz="2400" spc="-20" dirty="0">
                <a:latin typeface="Carlito"/>
                <a:cs typeface="Carlito"/>
              </a:rPr>
              <a:t>indicates unsuccessful</a:t>
            </a:r>
            <a:r>
              <a:rPr lang="en-US" sz="2400" spc="185" dirty="0">
                <a:latin typeface="Carlito"/>
                <a:cs typeface="Carlito"/>
              </a:rPr>
              <a:t> </a:t>
            </a:r>
            <a:r>
              <a:rPr lang="en-US" sz="2400" spc="-10" dirty="0">
                <a:latin typeface="Carlito"/>
                <a:cs typeface="Carlito"/>
              </a:rPr>
              <a:t>launch.</a:t>
            </a:r>
          </a:p>
          <a:p>
            <a:pPr marL="12700">
              <a:lnSpc>
                <a:spcPct val="100000"/>
              </a:lnSpc>
              <a:spcBef>
                <a:spcPts val="495"/>
              </a:spcBef>
            </a:pPr>
            <a:r>
              <a:rPr lang="en-US" sz="2400" spc="-25" dirty="0">
                <a:latin typeface="Carlito"/>
                <a:cs typeface="Carlito"/>
              </a:rPr>
              <a:t>Payload </a:t>
            </a:r>
            <a:r>
              <a:rPr lang="en-US" sz="2400" spc="-5" dirty="0">
                <a:latin typeface="Carlito"/>
                <a:cs typeface="Carlito"/>
              </a:rPr>
              <a:t>mass </a:t>
            </a:r>
            <a:r>
              <a:rPr lang="en-US" sz="2400" spc="-20" dirty="0">
                <a:latin typeface="Carlito"/>
                <a:cs typeface="Carlito"/>
              </a:rPr>
              <a:t>seems </a:t>
            </a:r>
            <a:r>
              <a:rPr lang="en-US" sz="2400" spc="-15" dirty="0">
                <a:latin typeface="Carlito"/>
                <a:cs typeface="Carlito"/>
              </a:rPr>
              <a:t>to </a:t>
            </a:r>
            <a:r>
              <a:rPr lang="en-US" sz="2400" spc="-25" dirty="0">
                <a:latin typeface="Carlito"/>
                <a:cs typeface="Carlito"/>
              </a:rPr>
              <a:t>correlate </a:t>
            </a:r>
            <a:r>
              <a:rPr lang="en-US" sz="2400" spc="-5" dirty="0">
                <a:latin typeface="Carlito"/>
                <a:cs typeface="Carlito"/>
              </a:rPr>
              <a:t>with</a:t>
            </a:r>
            <a:r>
              <a:rPr lang="en-US" sz="2400" spc="40" dirty="0">
                <a:latin typeface="Carlito"/>
                <a:cs typeface="Carlito"/>
              </a:rPr>
              <a:t> </a:t>
            </a:r>
            <a:r>
              <a:rPr lang="en-US" sz="2400" spc="-15" dirty="0">
                <a:latin typeface="Carlito"/>
                <a:cs typeface="Carlito"/>
              </a:rPr>
              <a:t>orbit</a:t>
            </a:r>
            <a:endParaRPr lang="en-US" sz="2400" dirty="0">
              <a:latin typeface="Carlito"/>
              <a:cs typeface="Carlito"/>
            </a:endParaRPr>
          </a:p>
          <a:p>
            <a:pPr marL="12700">
              <a:lnSpc>
                <a:spcPct val="100000"/>
              </a:lnSpc>
              <a:spcBef>
                <a:spcPts val="395"/>
              </a:spcBef>
            </a:pPr>
            <a:r>
              <a:rPr lang="en-US" sz="2400" spc="-25" dirty="0">
                <a:latin typeface="Carlito"/>
                <a:cs typeface="Carlito"/>
              </a:rPr>
              <a:t>LEO </a:t>
            </a:r>
            <a:r>
              <a:rPr lang="en-US" sz="2400" spc="-5" dirty="0">
                <a:latin typeface="Carlito"/>
                <a:cs typeface="Carlito"/>
              </a:rPr>
              <a:t>and </a:t>
            </a:r>
            <a:r>
              <a:rPr lang="en-US" sz="2400" spc="-15" dirty="0">
                <a:latin typeface="Carlito"/>
                <a:cs typeface="Carlito"/>
              </a:rPr>
              <a:t>SSO seem to </a:t>
            </a:r>
            <a:r>
              <a:rPr lang="en-US" sz="2400" spc="-25" dirty="0">
                <a:latin typeface="Carlito"/>
                <a:cs typeface="Carlito"/>
              </a:rPr>
              <a:t>have </a:t>
            </a:r>
            <a:r>
              <a:rPr lang="en-US" sz="2400" spc="-20" dirty="0">
                <a:latin typeface="Carlito"/>
                <a:cs typeface="Carlito"/>
              </a:rPr>
              <a:t>relatively low payload</a:t>
            </a:r>
            <a:r>
              <a:rPr lang="en-US" sz="2400" spc="135" dirty="0">
                <a:latin typeface="Carlito"/>
                <a:cs typeface="Carlito"/>
              </a:rPr>
              <a:t> </a:t>
            </a:r>
            <a:r>
              <a:rPr lang="en-US" sz="2400" spc="-5" dirty="0">
                <a:latin typeface="Carlito"/>
                <a:cs typeface="Carlito"/>
              </a:rPr>
              <a:t>mass</a:t>
            </a:r>
            <a:endParaRPr lang="en-US" sz="2400" dirty="0">
              <a:latin typeface="Carlito"/>
              <a:cs typeface="Carlito"/>
            </a:endParaRPr>
          </a:p>
          <a:p>
            <a:pPr marL="12700">
              <a:lnSpc>
                <a:spcPct val="100000"/>
              </a:lnSpc>
              <a:spcBef>
                <a:spcPts val="409"/>
              </a:spcBef>
            </a:pPr>
            <a:r>
              <a:rPr lang="en-US" sz="2400" spc="-5" dirty="0">
                <a:latin typeface="Carlito"/>
                <a:cs typeface="Carlito"/>
              </a:rPr>
              <a:t>The other </a:t>
            </a:r>
            <a:r>
              <a:rPr lang="en-US" sz="2400" spc="-20" dirty="0">
                <a:latin typeface="Carlito"/>
                <a:cs typeface="Carlito"/>
              </a:rPr>
              <a:t>most successful </a:t>
            </a:r>
            <a:r>
              <a:rPr lang="en-US" sz="2400" spc="-5" dirty="0">
                <a:latin typeface="Carlito"/>
                <a:cs typeface="Carlito"/>
              </a:rPr>
              <a:t>orbit </a:t>
            </a:r>
            <a:r>
              <a:rPr lang="en-US" sz="2400" spc="-20" dirty="0">
                <a:latin typeface="Carlito"/>
                <a:cs typeface="Carlito"/>
              </a:rPr>
              <a:t>VLEO </a:t>
            </a:r>
            <a:r>
              <a:rPr lang="en-US" sz="2400" spc="-5" dirty="0">
                <a:latin typeface="Carlito"/>
                <a:cs typeface="Carlito"/>
              </a:rPr>
              <a:t>only has </a:t>
            </a:r>
            <a:r>
              <a:rPr lang="en-US" sz="2400" spc="-10" dirty="0">
                <a:latin typeface="Carlito"/>
                <a:cs typeface="Carlito"/>
              </a:rPr>
              <a:t>payload </a:t>
            </a:r>
            <a:r>
              <a:rPr lang="en-US" sz="2400" spc="-5" dirty="0">
                <a:latin typeface="Carlito"/>
                <a:cs typeface="Carlito"/>
              </a:rPr>
              <a:t>mass </a:t>
            </a:r>
            <a:r>
              <a:rPr lang="en-US" sz="2400" spc="-20" dirty="0">
                <a:latin typeface="Carlito"/>
                <a:cs typeface="Carlito"/>
              </a:rPr>
              <a:t>values </a:t>
            </a:r>
            <a:r>
              <a:rPr lang="en-US" sz="2400" spc="-5" dirty="0">
                <a:latin typeface="Carlito"/>
                <a:cs typeface="Carlito"/>
              </a:rPr>
              <a:t>in the higher end of the</a:t>
            </a:r>
            <a:r>
              <a:rPr lang="en-US" sz="2400" spc="85" dirty="0">
                <a:latin typeface="Carlito"/>
                <a:cs typeface="Carlito"/>
              </a:rPr>
              <a:t> </a:t>
            </a:r>
            <a:r>
              <a:rPr lang="en-US" sz="2400" spc="-25" dirty="0">
                <a:latin typeface="Carlito"/>
                <a:cs typeface="Carlito"/>
              </a:rPr>
              <a:t>range</a:t>
            </a:r>
            <a:endParaRPr lang="en-US" sz="2400" dirty="0">
              <a:latin typeface="Carlito"/>
              <a:cs typeface="Carlito"/>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object 7">
            <a:extLst>
              <a:ext uri="{FF2B5EF4-FFF2-40B4-BE49-F238E27FC236}">
                <a16:creationId xmlns:a16="http://schemas.microsoft.com/office/drawing/2014/main" id="{FC23A42A-9560-DF91-4809-8842F8855DD4}"/>
              </a:ext>
            </a:extLst>
          </p:cNvPr>
          <p:cNvSpPr/>
          <p:nvPr/>
        </p:nvSpPr>
        <p:spPr>
          <a:xfrm>
            <a:off x="45719" y="1615439"/>
            <a:ext cx="12094464" cy="2375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12700" marR="5080">
              <a:lnSpc>
                <a:spcPct val="100000"/>
              </a:lnSpc>
              <a:spcBef>
                <a:spcPts val="95"/>
              </a:spcBef>
            </a:pPr>
            <a:r>
              <a:rPr lang="en-US" sz="2400" spc="-20" dirty="0">
                <a:latin typeface="Carlito"/>
                <a:cs typeface="Carlito"/>
              </a:rPr>
              <a:t>95% confidence interval  </a:t>
            </a:r>
            <a:r>
              <a:rPr lang="en-US" sz="2400" spc="-10" dirty="0">
                <a:latin typeface="Carlito"/>
                <a:cs typeface="Carlito"/>
              </a:rPr>
              <a:t>(light blue</a:t>
            </a:r>
            <a:r>
              <a:rPr lang="en-US" sz="2400" spc="-100" dirty="0">
                <a:latin typeface="Carlito"/>
                <a:cs typeface="Carlito"/>
              </a:rPr>
              <a:t> </a:t>
            </a:r>
            <a:r>
              <a:rPr lang="en-US" sz="2400" spc="-10" dirty="0">
                <a:latin typeface="Carlito"/>
                <a:cs typeface="Carlito"/>
              </a:rPr>
              <a:t>shading)</a:t>
            </a:r>
          </a:p>
          <a:p>
            <a:pPr marL="12700">
              <a:lnSpc>
                <a:spcPct val="100000"/>
              </a:lnSpc>
              <a:spcBef>
                <a:spcPts val="505"/>
              </a:spcBef>
            </a:pPr>
            <a:r>
              <a:rPr lang="en-US" sz="2400" spc="-15" dirty="0">
                <a:latin typeface="Carlito"/>
                <a:cs typeface="Carlito"/>
              </a:rPr>
              <a:t>Success </a:t>
            </a:r>
            <a:r>
              <a:rPr lang="en-US" sz="2400" spc="-20" dirty="0">
                <a:latin typeface="Carlito"/>
                <a:cs typeface="Carlito"/>
              </a:rPr>
              <a:t>generally </a:t>
            </a:r>
            <a:r>
              <a:rPr lang="en-US" sz="2400" spc="-10" dirty="0">
                <a:latin typeface="Carlito"/>
                <a:cs typeface="Carlito"/>
              </a:rPr>
              <a:t>increases </a:t>
            </a:r>
            <a:r>
              <a:rPr lang="en-US" sz="2400" spc="-20" dirty="0">
                <a:latin typeface="Carlito"/>
                <a:cs typeface="Carlito"/>
              </a:rPr>
              <a:t>over </a:t>
            </a:r>
            <a:r>
              <a:rPr lang="en-US" sz="2400" spc="-5" dirty="0">
                <a:latin typeface="Carlito"/>
                <a:cs typeface="Carlito"/>
              </a:rPr>
              <a:t>time since </a:t>
            </a:r>
            <a:r>
              <a:rPr lang="en-US" sz="2400" spc="-20" dirty="0">
                <a:latin typeface="Carlito"/>
                <a:cs typeface="Carlito"/>
              </a:rPr>
              <a:t>2013 </a:t>
            </a:r>
            <a:r>
              <a:rPr lang="en-US" sz="2400" spc="-5" dirty="0">
                <a:latin typeface="Carlito"/>
                <a:cs typeface="Carlito"/>
              </a:rPr>
              <a:t>with a </a:t>
            </a:r>
            <a:r>
              <a:rPr lang="en-US" sz="2400" spc="-10" dirty="0">
                <a:latin typeface="Carlito"/>
                <a:cs typeface="Carlito"/>
              </a:rPr>
              <a:t>slight </a:t>
            </a:r>
            <a:r>
              <a:rPr lang="en-US" sz="2400" spc="-5" dirty="0">
                <a:latin typeface="Carlito"/>
                <a:cs typeface="Carlito"/>
              </a:rPr>
              <a:t>dip </a:t>
            </a:r>
            <a:r>
              <a:rPr lang="en-US" sz="2400" dirty="0">
                <a:latin typeface="Carlito"/>
                <a:cs typeface="Carlito"/>
              </a:rPr>
              <a:t>in</a:t>
            </a:r>
            <a:r>
              <a:rPr lang="en-US" sz="2400" spc="55" dirty="0">
                <a:latin typeface="Carlito"/>
                <a:cs typeface="Carlito"/>
              </a:rPr>
              <a:t> </a:t>
            </a:r>
            <a:r>
              <a:rPr lang="en-US" sz="2400" spc="-25" dirty="0">
                <a:latin typeface="Carlito"/>
                <a:cs typeface="Carlito"/>
              </a:rPr>
              <a:t>2018</a:t>
            </a:r>
            <a:endParaRPr lang="en-US" sz="2400" dirty="0">
              <a:latin typeface="Carlito"/>
              <a:cs typeface="Carlito"/>
            </a:endParaRPr>
          </a:p>
          <a:p>
            <a:pPr marL="12700">
              <a:lnSpc>
                <a:spcPct val="100000"/>
              </a:lnSpc>
              <a:spcBef>
                <a:spcPts val="405"/>
              </a:spcBef>
            </a:pPr>
            <a:r>
              <a:rPr lang="en-US" sz="2400" spc="-20" dirty="0">
                <a:latin typeface="Carlito"/>
                <a:cs typeface="Carlito"/>
              </a:rPr>
              <a:t>Success </a:t>
            </a:r>
            <a:r>
              <a:rPr lang="en-US" sz="2400" dirty="0">
                <a:latin typeface="Carlito"/>
                <a:cs typeface="Carlito"/>
              </a:rPr>
              <a:t>in </a:t>
            </a:r>
            <a:r>
              <a:rPr lang="en-US" sz="2400" spc="-25" dirty="0">
                <a:latin typeface="Carlito"/>
                <a:cs typeface="Carlito"/>
              </a:rPr>
              <a:t>recent years </a:t>
            </a:r>
            <a:r>
              <a:rPr lang="en-US" sz="2400" spc="-15" dirty="0">
                <a:latin typeface="Carlito"/>
                <a:cs typeface="Carlito"/>
              </a:rPr>
              <a:t>at </a:t>
            </a:r>
            <a:r>
              <a:rPr lang="en-US" sz="2400" spc="-20" dirty="0">
                <a:latin typeface="Carlito"/>
                <a:cs typeface="Carlito"/>
              </a:rPr>
              <a:t>around</a:t>
            </a:r>
            <a:r>
              <a:rPr lang="en-US" sz="2400" spc="90" dirty="0">
                <a:latin typeface="Carlito"/>
                <a:cs typeface="Carlito"/>
              </a:rPr>
              <a:t> </a:t>
            </a:r>
            <a:r>
              <a:rPr lang="en-US" sz="2400" spc="-25" dirty="0">
                <a:latin typeface="Carlito"/>
                <a:cs typeface="Carlito"/>
              </a:rPr>
              <a:t>80%</a:t>
            </a:r>
            <a:endParaRPr lang="en-US" sz="2400" dirty="0">
              <a:latin typeface="Carlito"/>
              <a:cs typeface="Carlito"/>
            </a:endParaRPr>
          </a:p>
          <a:p>
            <a:pPr marL="12700" marR="5080">
              <a:lnSpc>
                <a:spcPct val="100000"/>
              </a:lnSpc>
              <a:spcBef>
                <a:spcPts val="95"/>
              </a:spcBef>
            </a:pPr>
            <a:endParaRPr lang="en-US" sz="2400" dirty="0">
              <a:latin typeface="Carlito"/>
              <a:cs typeface="Carlito"/>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object 7">
            <a:extLst>
              <a:ext uri="{FF2B5EF4-FFF2-40B4-BE49-F238E27FC236}">
                <a16:creationId xmlns:a16="http://schemas.microsoft.com/office/drawing/2014/main" id="{81BEB2A4-850E-3976-DC0A-F384542E51FD}"/>
              </a:ext>
            </a:extLst>
          </p:cNvPr>
          <p:cNvSpPr/>
          <p:nvPr/>
        </p:nvSpPr>
        <p:spPr>
          <a:xfrm>
            <a:off x="5943600" y="2069757"/>
            <a:ext cx="4718304" cy="35040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661731" cy="4351338"/>
          </a:xfrm>
          <a:prstGeom prst="rect">
            <a:avLst/>
          </a:prstGeom>
        </p:spPr>
        <p:txBody>
          <a:bodyPr>
            <a:normAutofit/>
          </a:bodyPr>
          <a:lstStyle/>
          <a:p>
            <a:pPr marL="12700">
              <a:lnSpc>
                <a:spcPct val="100000"/>
              </a:lnSpc>
              <a:spcBef>
                <a:spcPts val="1300"/>
              </a:spcBef>
            </a:pPr>
            <a:r>
              <a:rPr lang="en-IN" sz="2400" dirty="0">
                <a:solidFill>
                  <a:srgbClr val="404040"/>
                </a:solidFill>
                <a:latin typeface="Carlito"/>
                <a:cs typeface="Carlito"/>
              </a:rPr>
              <a:t>Query unique launch </a:t>
            </a:r>
            <a:r>
              <a:rPr lang="en-IN" sz="2400" spc="-20" dirty="0">
                <a:solidFill>
                  <a:srgbClr val="404040"/>
                </a:solidFill>
                <a:latin typeface="Carlito"/>
                <a:cs typeface="Carlito"/>
              </a:rPr>
              <a:t>site </a:t>
            </a:r>
            <a:r>
              <a:rPr lang="en-IN" sz="2400" spc="-5" dirty="0">
                <a:solidFill>
                  <a:srgbClr val="404040"/>
                </a:solidFill>
                <a:latin typeface="Carlito"/>
                <a:cs typeface="Carlito"/>
              </a:rPr>
              <a:t>names </a:t>
            </a:r>
            <a:r>
              <a:rPr lang="en-IN" sz="2400" spc="-20" dirty="0">
                <a:solidFill>
                  <a:srgbClr val="404040"/>
                </a:solidFill>
                <a:latin typeface="Carlito"/>
                <a:cs typeface="Carlito"/>
              </a:rPr>
              <a:t>from</a:t>
            </a:r>
            <a:r>
              <a:rPr lang="en-IN" sz="2400" spc="-80" dirty="0">
                <a:solidFill>
                  <a:srgbClr val="404040"/>
                </a:solidFill>
                <a:latin typeface="Carlito"/>
                <a:cs typeface="Carlito"/>
              </a:rPr>
              <a:t> </a:t>
            </a:r>
            <a:r>
              <a:rPr lang="en-IN" sz="2400" spc="-5" dirty="0">
                <a:solidFill>
                  <a:srgbClr val="404040"/>
                </a:solidFill>
                <a:latin typeface="Carlito"/>
                <a:cs typeface="Carlito"/>
              </a:rPr>
              <a:t>database.</a:t>
            </a:r>
            <a:endParaRPr lang="en-IN" sz="2400" dirty="0">
              <a:latin typeface="Carlito"/>
              <a:cs typeface="Carlito"/>
            </a:endParaRPr>
          </a:p>
          <a:p>
            <a:pPr marL="12700">
              <a:lnSpc>
                <a:spcPts val="2300"/>
              </a:lnSpc>
              <a:spcBef>
                <a:spcPts val="1200"/>
              </a:spcBef>
            </a:pPr>
            <a:r>
              <a:rPr lang="en-IN" sz="2400" spc="-5" dirty="0">
                <a:solidFill>
                  <a:srgbClr val="404040"/>
                </a:solidFill>
                <a:latin typeface="Carlito"/>
                <a:cs typeface="Carlito"/>
              </a:rPr>
              <a:t>CCAFS SLC-40 </a:t>
            </a:r>
            <a:r>
              <a:rPr lang="en-IN" sz="2400" dirty="0">
                <a:solidFill>
                  <a:srgbClr val="404040"/>
                </a:solidFill>
                <a:latin typeface="Carlito"/>
                <a:cs typeface="Carlito"/>
              </a:rPr>
              <a:t>and </a:t>
            </a:r>
            <a:r>
              <a:rPr lang="en-IN" sz="2400" spc="-10" dirty="0">
                <a:solidFill>
                  <a:srgbClr val="404040"/>
                </a:solidFill>
                <a:latin typeface="Carlito"/>
                <a:cs typeface="Carlito"/>
              </a:rPr>
              <a:t>CCAFSSLC-40 </a:t>
            </a:r>
            <a:r>
              <a:rPr lang="en-IN" sz="2400" spc="-25" dirty="0">
                <a:solidFill>
                  <a:srgbClr val="404040"/>
                </a:solidFill>
                <a:latin typeface="Carlito"/>
                <a:cs typeface="Carlito"/>
              </a:rPr>
              <a:t>likely </a:t>
            </a:r>
            <a:r>
              <a:rPr lang="en-IN" sz="2400" dirty="0">
                <a:solidFill>
                  <a:srgbClr val="404040"/>
                </a:solidFill>
                <a:latin typeface="Carlito"/>
                <a:cs typeface="Carlito"/>
              </a:rPr>
              <a:t>all </a:t>
            </a:r>
            <a:r>
              <a:rPr lang="en-IN" sz="2400" spc="-20" dirty="0">
                <a:solidFill>
                  <a:srgbClr val="404040"/>
                </a:solidFill>
                <a:latin typeface="Carlito"/>
                <a:cs typeface="Carlito"/>
              </a:rPr>
              <a:t>represent </a:t>
            </a:r>
            <a:r>
              <a:rPr lang="en-IN" sz="2400" dirty="0">
                <a:solidFill>
                  <a:srgbClr val="404040"/>
                </a:solidFill>
                <a:latin typeface="Carlito"/>
                <a:cs typeface="Carlito"/>
              </a:rPr>
              <a:t>the</a:t>
            </a:r>
            <a:r>
              <a:rPr lang="en-IN" sz="2400" spc="-114" dirty="0">
                <a:solidFill>
                  <a:srgbClr val="404040"/>
                </a:solidFill>
                <a:latin typeface="Carlito"/>
                <a:cs typeface="Carlito"/>
              </a:rPr>
              <a:t> </a:t>
            </a:r>
            <a:r>
              <a:rPr lang="en-IN" sz="2400" spc="-5" dirty="0">
                <a:solidFill>
                  <a:srgbClr val="404040"/>
                </a:solidFill>
                <a:latin typeface="Carlito"/>
                <a:cs typeface="Carlito"/>
              </a:rPr>
              <a:t>same</a:t>
            </a:r>
            <a:endParaRPr lang="en-IN" sz="2400" dirty="0">
              <a:latin typeface="Carlito"/>
              <a:cs typeface="Carlito"/>
            </a:endParaRPr>
          </a:p>
          <a:p>
            <a:pPr marL="12700">
              <a:lnSpc>
                <a:spcPts val="2300"/>
              </a:lnSpc>
            </a:pPr>
            <a:r>
              <a:rPr lang="en-IN" sz="2400" dirty="0">
                <a:solidFill>
                  <a:srgbClr val="404040"/>
                </a:solidFill>
                <a:latin typeface="Carlito"/>
                <a:cs typeface="Carlito"/>
              </a:rPr>
              <a:t>launch </a:t>
            </a:r>
            <a:r>
              <a:rPr lang="en-IN" sz="2400" spc="-20" dirty="0">
                <a:solidFill>
                  <a:srgbClr val="404040"/>
                </a:solidFill>
                <a:latin typeface="Carlito"/>
                <a:cs typeface="Carlito"/>
              </a:rPr>
              <a:t>site </a:t>
            </a:r>
            <a:r>
              <a:rPr lang="en-IN" sz="2400" dirty="0">
                <a:solidFill>
                  <a:srgbClr val="404040"/>
                </a:solidFill>
                <a:latin typeface="Carlito"/>
                <a:cs typeface="Carlito"/>
              </a:rPr>
              <a:t>with </a:t>
            </a:r>
            <a:r>
              <a:rPr lang="en-IN" sz="2400" spc="-25" dirty="0">
                <a:solidFill>
                  <a:srgbClr val="404040"/>
                </a:solidFill>
                <a:latin typeface="Carlito"/>
                <a:cs typeface="Carlito"/>
              </a:rPr>
              <a:t>data </a:t>
            </a:r>
            <a:r>
              <a:rPr lang="en-IN" sz="2400" spc="-5" dirty="0">
                <a:solidFill>
                  <a:srgbClr val="404040"/>
                </a:solidFill>
                <a:latin typeface="Carlito"/>
                <a:cs typeface="Carlito"/>
              </a:rPr>
              <a:t>entry</a:t>
            </a:r>
            <a:r>
              <a:rPr lang="en-IN" sz="2400" spc="-35" dirty="0">
                <a:solidFill>
                  <a:srgbClr val="404040"/>
                </a:solidFill>
                <a:latin typeface="Carlito"/>
                <a:cs typeface="Carlito"/>
              </a:rPr>
              <a:t> </a:t>
            </a:r>
            <a:r>
              <a:rPr lang="en-IN" sz="2400" spc="-25" dirty="0">
                <a:solidFill>
                  <a:srgbClr val="404040"/>
                </a:solidFill>
                <a:latin typeface="Carlito"/>
                <a:cs typeface="Carlito"/>
              </a:rPr>
              <a:t>errors.</a:t>
            </a:r>
            <a:endParaRPr lang="en-IN" sz="2400" dirty="0">
              <a:latin typeface="Carlito"/>
              <a:cs typeface="Carlito"/>
            </a:endParaRPr>
          </a:p>
          <a:p>
            <a:pPr marL="12700" marR="2114550">
              <a:lnSpc>
                <a:spcPct val="141500"/>
              </a:lnSpc>
              <a:spcBef>
                <a:spcPts val="110"/>
              </a:spcBef>
            </a:pPr>
            <a:r>
              <a:rPr lang="en-IN" sz="2400" spc="-5" dirty="0">
                <a:solidFill>
                  <a:srgbClr val="404040"/>
                </a:solidFill>
                <a:latin typeface="Carlito"/>
                <a:cs typeface="Carlito"/>
              </a:rPr>
              <a:t>CCAFS </a:t>
            </a:r>
            <a:r>
              <a:rPr lang="en-IN" sz="2400" spc="-15" dirty="0">
                <a:solidFill>
                  <a:srgbClr val="404040"/>
                </a:solidFill>
                <a:latin typeface="Carlito"/>
                <a:cs typeface="Carlito"/>
              </a:rPr>
              <a:t>LC-40 </a:t>
            </a:r>
            <a:r>
              <a:rPr lang="en-IN" sz="2400" spc="-20" dirty="0">
                <a:solidFill>
                  <a:srgbClr val="404040"/>
                </a:solidFill>
                <a:latin typeface="Carlito"/>
                <a:cs typeface="Carlito"/>
              </a:rPr>
              <a:t>was </a:t>
            </a:r>
            <a:r>
              <a:rPr lang="en-IN" sz="2400" dirty="0">
                <a:solidFill>
                  <a:srgbClr val="404040"/>
                </a:solidFill>
                <a:latin typeface="Carlito"/>
                <a:cs typeface="Carlito"/>
              </a:rPr>
              <a:t>the </a:t>
            </a:r>
            <a:r>
              <a:rPr lang="en-IN" sz="2400" spc="-20" dirty="0">
                <a:solidFill>
                  <a:srgbClr val="404040"/>
                </a:solidFill>
                <a:latin typeface="Carlito"/>
                <a:cs typeface="Carlito"/>
              </a:rPr>
              <a:t>previous </a:t>
            </a:r>
            <a:r>
              <a:rPr lang="en-IN" sz="2400" spc="-5" dirty="0">
                <a:solidFill>
                  <a:srgbClr val="404040"/>
                </a:solidFill>
                <a:latin typeface="Carlito"/>
                <a:cs typeface="Carlito"/>
              </a:rPr>
              <a:t>name.  </a:t>
            </a:r>
            <a:r>
              <a:rPr lang="en-IN" sz="2400" spc="-25" dirty="0">
                <a:solidFill>
                  <a:srgbClr val="404040"/>
                </a:solidFill>
                <a:latin typeface="Carlito"/>
                <a:cs typeface="Carlito"/>
              </a:rPr>
              <a:t>Likely </a:t>
            </a:r>
            <a:r>
              <a:rPr lang="en-IN" sz="2400" spc="-5" dirty="0">
                <a:solidFill>
                  <a:srgbClr val="404040"/>
                </a:solidFill>
                <a:latin typeface="Carlito"/>
                <a:cs typeface="Carlito"/>
              </a:rPr>
              <a:t>only </a:t>
            </a:r>
            <a:r>
              <a:rPr lang="en-IN" sz="2400" dirty="0">
                <a:solidFill>
                  <a:srgbClr val="404040"/>
                </a:solidFill>
                <a:latin typeface="Carlito"/>
                <a:cs typeface="Carlito"/>
              </a:rPr>
              <a:t>3 unique </a:t>
            </a:r>
            <a:r>
              <a:rPr lang="en-IN" sz="2400" spc="-5" dirty="0" err="1">
                <a:solidFill>
                  <a:srgbClr val="404040"/>
                </a:solidFill>
                <a:latin typeface="Carlito"/>
                <a:cs typeface="Carlito"/>
              </a:rPr>
              <a:t>launch_site</a:t>
            </a:r>
            <a:r>
              <a:rPr lang="en-IN" sz="2400" spc="-5" dirty="0">
                <a:solidFill>
                  <a:srgbClr val="404040"/>
                </a:solidFill>
                <a:latin typeface="Carlito"/>
                <a:cs typeface="Carlito"/>
              </a:rPr>
              <a:t> values:  CCAFS SLC-40, KSC LC-39A,</a:t>
            </a:r>
            <a:r>
              <a:rPr lang="en-IN" sz="2400" spc="-310" dirty="0">
                <a:solidFill>
                  <a:srgbClr val="404040"/>
                </a:solidFill>
                <a:latin typeface="Carlito"/>
                <a:cs typeface="Carlito"/>
              </a:rPr>
              <a:t> </a:t>
            </a:r>
            <a:r>
              <a:rPr lang="en-IN" sz="2400" spc="-40" dirty="0">
                <a:solidFill>
                  <a:srgbClr val="404040"/>
                </a:solidFill>
                <a:latin typeface="Carlito"/>
                <a:cs typeface="Carlito"/>
              </a:rPr>
              <a:t>VAFB </a:t>
            </a:r>
            <a:r>
              <a:rPr lang="en-IN" sz="2400" spc="-10" dirty="0">
                <a:solidFill>
                  <a:srgbClr val="404040"/>
                </a:solidFill>
                <a:latin typeface="Carlito"/>
                <a:cs typeface="Carlito"/>
              </a:rPr>
              <a:t>SLC-4E</a:t>
            </a:r>
            <a:endParaRPr lang="en-IN" sz="2400" dirty="0">
              <a:latin typeface="Carlito"/>
              <a:cs typeface="Carlito"/>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5">
            <a:extLst>
              <a:ext uri="{FF2B5EF4-FFF2-40B4-BE49-F238E27FC236}">
                <a16:creationId xmlns:a16="http://schemas.microsoft.com/office/drawing/2014/main" id="{FC4A2BD8-CA56-F85B-D60E-B75CDC65A8C6}"/>
              </a:ext>
            </a:extLst>
          </p:cNvPr>
          <p:cNvSpPr/>
          <p:nvPr/>
        </p:nvSpPr>
        <p:spPr>
          <a:xfrm>
            <a:off x="7766573" y="3164541"/>
            <a:ext cx="3788933" cy="2483223"/>
          </a:xfrm>
          <a:prstGeom prst="rect">
            <a:avLst/>
          </a:prstGeom>
          <a:blipFill>
            <a:blip r:embed="rId3" cstate="print"/>
            <a:stretch>
              <a:fillRect t="-58122" b="-1"/>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95EC1293-E429-CAD6-1872-FE5B55F42D34}"/>
              </a:ext>
            </a:extLst>
          </p:cNvPr>
          <p:cNvPicPr>
            <a:picLocks noChangeAspect="1"/>
          </p:cNvPicPr>
          <p:nvPr/>
        </p:nvPicPr>
        <p:blipFill>
          <a:blip r:embed="rId4"/>
          <a:stretch>
            <a:fillRect/>
          </a:stretch>
        </p:blipFill>
        <p:spPr>
          <a:xfrm>
            <a:off x="7569611" y="2402541"/>
            <a:ext cx="4372456" cy="38419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827928"/>
          </a:xfrm>
          <a:prstGeom prst="rect">
            <a:avLst/>
          </a:prstGeom>
        </p:spPr>
        <p:txBody>
          <a:bodyPr>
            <a:normAutofit/>
          </a:bodyPr>
          <a:lstStyle/>
          <a:p>
            <a:pPr marL="12700" marR="5080">
              <a:lnSpc>
                <a:spcPts val="2160"/>
              </a:lnSpc>
              <a:spcBef>
                <a:spcPts val="375"/>
              </a:spcBef>
            </a:pPr>
            <a:r>
              <a:rPr lang="en-US" sz="2400" spc="-35" dirty="0">
                <a:solidFill>
                  <a:srgbClr val="404040"/>
                </a:solidFill>
                <a:latin typeface="Carlito"/>
                <a:cs typeface="Carlito"/>
              </a:rPr>
              <a:t>First </a:t>
            </a:r>
            <a:r>
              <a:rPr lang="en-US" sz="2400" spc="-20" dirty="0">
                <a:solidFill>
                  <a:srgbClr val="404040"/>
                </a:solidFill>
                <a:latin typeface="Carlito"/>
                <a:cs typeface="Carlito"/>
              </a:rPr>
              <a:t>five </a:t>
            </a:r>
            <a:r>
              <a:rPr lang="en-US" sz="2400" spc="-5" dirty="0">
                <a:solidFill>
                  <a:srgbClr val="404040"/>
                </a:solidFill>
                <a:latin typeface="Carlito"/>
                <a:cs typeface="Carlito"/>
              </a:rPr>
              <a:t>entries  </a:t>
            </a:r>
            <a:r>
              <a:rPr lang="en-US" sz="2400" dirty="0">
                <a:solidFill>
                  <a:srgbClr val="404040"/>
                </a:solidFill>
                <a:latin typeface="Carlito"/>
                <a:cs typeface="Carlito"/>
              </a:rPr>
              <a:t>in </a:t>
            </a:r>
            <a:r>
              <a:rPr lang="en-US" sz="2400" spc="-5" dirty="0">
                <a:solidFill>
                  <a:srgbClr val="404040"/>
                </a:solidFill>
                <a:latin typeface="Carlito"/>
                <a:cs typeface="Carlito"/>
              </a:rPr>
              <a:t>database with  Launch </a:t>
            </a:r>
            <a:r>
              <a:rPr lang="en-US" sz="2400" spc="-15" dirty="0">
                <a:solidFill>
                  <a:srgbClr val="404040"/>
                </a:solidFill>
                <a:latin typeface="Carlito"/>
                <a:cs typeface="Carlito"/>
              </a:rPr>
              <a:t>Site</a:t>
            </a:r>
            <a:r>
              <a:rPr lang="en-US" sz="2400" spc="-100" dirty="0">
                <a:solidFill>
                  <a:srgbClr val="404040"/>
                </a:solidFill>
                <a:latin typeface="Carlito"/>
                <a:cs typeface="Carlito"/>
              </a:rPr>
              <a:t> </a:t>
            </a:r>
            <a:r>
              <a:rPr lang="en-US" sz="2400" spc="-5" dirty="0">
                <a:solidFill>
                  <a:srgbClr val="404040"/>
                </a:solidFill>
                <a:latin typeface="Carlito"/>
                <a:cs typeface="Carlito"/>
              </a:rPr>
              <a:t>name  </a:t>
            </a:r>
            <a:r>
              <a:rPr lang="en-US" sz="2400" dirty="0">
                <a:solidFill>
                  <a:srgbClr val="404040"/>
                </a:solidFill>
                <a:latin typeface="Carlito"/>
                <a:cs typeface="Carlito"/>
              </a:rPr>
              <a:t>beginning </a:t>
            </a:r>
            <a:r>
              <a:rPr lang="en-US" sz="2400" spc="-5" dirty="0">
                <a:solidFill>
                  <a:srgbClr val="404040"/>
                </a:solidFill>
                <a:latin typeface="Carlito"/>
                <a:cs typeface="Carlito"/>
              </a:rPr>
              <a:t>with  </a:t>
            </a:r>
            <a:r>
              <a:rPr lang="en-US" sz="2400" dirty="0">
                <a:solidFill>
                  <a:srgbClr val="404040"/>
                </a:solidFill>
                <a:latin typeface="Carlito"/>
                <a:cs typeface="Carlito"/>
              </a:rPr>
              <a:t>CCA.</a:t>
            </a:r>
            <a:endParaRPr lang="en-US" sz="2400" dirty="0">
              <a:latin typeface="Carlito"/>
              <a:cs typeface="Carlito"/>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A2E89CCA-ED63-41A9-F6E7-F1EBD309106C}"/>
              </a:ext>
            </a:extLst>
          </p:cNvPr>
          <p:cNvPicPr>
            <a:picLocks noChangeAspect="1"/>
          </p:cNvPicPr>
          <p:nvPr/>
        </p:nvPicPr>
        <p:blipFill>
          <a:blip r:embed="rId3"/>
          <a:stretch>
            <a:fillRect/>
          </a:stretch>
        </p:blipFill>
        <p:spPr>
          <a:xfrm>
            <a:off x="1976838" y="2954638"/>
            <a:ext cx="7574936" cy="301016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603375"/>
          </a:xfrm>
          <a:prstGeom prst="rect">
            <a:avLst/>
          </a:prstGeom>
        </p:spPr>
        <p:txBody>
          <a:bodyPr>
            <a:normAutofit/>
          </a:bodyPr>
          <a:lstStyle/>
          <a:p>
            <a:pPr marL="12700" marR="5715">
              <a:lnSpc>
                <a:spcPts val="2160"/>
              </a:lnSpc>
              <a:spcBef>
                <a:spcPts val="375"/>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sums </a:t>
            </a:r>
            <a:r>
              <a:rPr lang="en-US" sz="2400" dirty="0">
                <a:solidFill>
                  <a:srgbClr val="404040"/>
                </a:solidFill>
                <a:latin typeface="Carlito"/>
                <a:cs typeface="Carlito"/>
              </a:rPr>
              <a:t>the </a:t>
            </a:r>
            <a:r>
              <a:rPr lang="en-US" sz="2400" spc="-25" dirty="0">
                <a:solidFill>
                  <a:srgbClr val="404040"/>
                </a:solidFill>
                <a:latin typeface="Carlito"/>
                <a:cs typeface="Carlito"/>
              </a:rPr>
              <a:t>total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a:t>
            </a:r>
            <a:r>
              <a:rPr lang="en-US" sz="2400" dirty="0">
                <a:solidFill>
                  <a:srgbClr val="404040"/>
                </a:solidFill>
                <a:latin typeface="Carlito"/>
                <a:cs typeface="Carlito"/>
              </a:rPr>
              <a:t>in kg </a:t>
            </a:r>
            <a:r>
              <a:rPr lang="en-US" sz="2400" spc="-15" dirty="0">
                <a:solidFill>
                  <a:srgbClr val="404040"/>
                </a:solidFill>
                <a:latin typeface="Carlito"/>
                <a:cs typeface="Carlito"/>
              </a:rPr>
              <a:t>where </a:t>
            </a:r>
            <a:r>
              <a:rPr lang="en-US" sz="2400" dirty="0">
                <a:solidFill>
                  <a:srgbClr val="404040"/>
                </a:solidFill>
                <a:latin typeface="Carlito"/>
                <a:cs typeface="Carlito"/>
              </a:rPr>
              <a:t>NASA </a:t>
            </a:r>
            <a:r>
              <a:rPr lang="en-US" sz="2400" spc="-20" dirty="0">
                <a:solidFill>
                  <a:srgbClr val="404040"/>
                </a:solidFill>
                <a:latin typeface="Carlito"/>
                <a:cs typeface="Carlito"/>
              </a:rPr>
              <a:t>was </a:t>
            </a:r>
            <a:r>
              <a:rPr lang="en-US" sz="2400" dirty="0">
                <a:solidFill>
                  <a:srgbClr val="404040"/>
                </a:solidFill>
                <a:latin typeface="Carlito"/>
                <a:cs typeface="Carlito"/>
              </a:rPr>
              <a:t>the  </a:t>
            </a:r>
            <a:r>
              <a:rPr lang="en-US" sz="2400" spc="-60" dirty="0">
                <a:solidFill>
                  <a:srgbClr val="404040"/>
                </a:solidFill>
                <a:latin typeface="Carlito"/>
                <a:cs typeface="Carlito"/>
              </a:rPr>
              <a:t>customer.</a:t>
            </a:r>
            <a:endParaRPr lang="en-US" sz="2400" dirty="0">
              <a:latin typeface="Carlito"/>
              <a:cs typeface="Carlito"/>
            </a:endParaRPr>
          </a:p>
          <a:p>
            <a:pPr marL="12700" marR="5080">
              <a:lnSpc>
                <a:spcPct val="90000"/>
              </a:lnSpc>
              <a:spcBef>
                <a:spcPts val="1370"/>
              </a:spcBef>
            </a:pPr>
            <a:r>
              <a:rPr lang="en-US" sz="2400" spc="-15" dirty="0">
                <a:solidFill>
                  <a:srgbClr val="404040"/>
                </a:solidFill>
                <a:latin typeface="Carlito"/>
                <a:cs typeface="Carlito"/>
              </a:rPr>
              <a:t>CRS </a:t>
            </a:r>
            <a:r>
              <a:rPr lang="en-US" sz="2400" spc="-20" dirty="0">
                <a:solidFill>
                  <a:srgbClr val="404040"/>
                </a:solidFill>
                <a:latin typeface="Carlito"/>
                <a:cs typeface="Carlito"/>
              </a:rPr>
              <a:t>stands </a:t>
            </a:r>
            <a:r>
              <a:rPr lang="en-US" sz="2400" spc="-25" dirty="0">
                <a:solidFill>
                  <a:srgbClr val="404040"/>
                </a:solidFill>
                <a:latin typeface="Carlito"/>
                <a:cs typeface="Carlito"/>
              </a:rPr>
              <a:t>for </a:t>
            </a:r>
            <a:r>
              <a:rPr lang="en-US" sz="2400" spc="-10" dirty="0">
                <a:solidFill>
                  <a:srgbClr val="404040"/>
                </a:solidFill>
                <a:latin typeface="Carlito"/>
                <a:cs typeface="Carlito"/>
              </a:rPr>
              <a:t>Commercial  </a:t>
            </a:r>
            <a:r>
              <a:rPr lang="en-US" sz="2400" spc="-5" dirty="0">
                <a:solidFill>
                  <a:srgbClr val="404040"/>
                </a:solidFill>
                <a:latin typeface="Carlito"/>
                <a:cs typeface="Carlito"/>
              </a:rPr>
              <a:t>Resupply </a:t>
            </a:r>
            <a:r>
              <a:rPr lang="en-US" sz="2400" dirty="0">
                <a:solidFill>
                  <a:srgbClr val="404040"/>
                </a:solidFill>
                <a:latin typeface="Carlito"/>
                <a:cs typeface="Carlito"/>
              </a:rPr>
              <a:t>Services which</a:t>
            </a:r>
            <a:r>
              <a:rPr lang="en-US" sz="2400" spc="-90" dirty="0">
                <a:solidFill>
                  <a:srgbClr val="404040"/>
                </a:solidFill>
                <a:latin typeface="Carlito"/>
                <a:cs typeface="Carlito"/>
              </a:rPr>
              <a:t> </a:t>
            </a:r>
            <a:r>
              <a:rPr lang="en-US" sz="2400" spc="-20" dirty="0">
                <a:solidFill>
                  <a:srgbClr val="404040"/>
                </a:solidFill>
                <a:latin typeface="Carlito"/>
                <a:cs typeface="Carlito"/>
              </a:rPr>
              <a:t>indicates  </a:t>
            </a:r>
            <a:r>
              <a:rPr lang="en-US" sz="2400" spc="-5" dirty="0">
                <a:solidFill>
                  <a:srgbClr val="404040"/>
                </a:solidFill>
                <a:latin typeface="Carlito"/>
                <a:cs typeface="Carlito"/>
              </a:rPr>
              <a:t>that </a:t>
            </a:r>
            <a:r>
              <a:rPr lang="en-US" sz="2400" dirty="0">
                <a:solidFill>
                  <a:srgbClr val="404040"/>
                </a:solidFill>
                <a:latin typeface="Carlito"/>
                <a:cs typeface="Carlito"/>
              </a:rPr>
              <a:t>these </a:t>
            </a:r>
            <a:r>
              <a:rPr lang="en-US" sz="2400" spc="-10" dirty="0">
                <a:solidFill>
                  <a:srgbClr val="404040"/>
                </a:solidFill>
                <a:latin typeface="Carlito"/>
                <a:cs typeface="Carlito"/>
              </a:rPr>
              <a:t>payloads </a:t>
            </a:r>
            <a:r>
              <a:rPr lang="en-US" sz="2400" spc="-20" dirty="0">
                <a:solidFill>
                  <a:srgbClr val="404040"/>
                </a:solidFill>
                <a:latin typeface="Carlito"/>
                <a:cs typeface="Carlito"/>
              </a:rPr>
              <a:t>were sent to  </a:t>
            </a:r>
            <a:r>
              <a:rPr lang="en-US" sz="2400" dirty="0">
                <a:solidFill>
                  <a:srgbClr val="404040"/>
                </a:solidFill>
                <a:latin typeface="Carlito"/>
                <a:cs typeface="Carlito"/>
              </a:rPr>
              <a:t>the </a:t>
            </a:r>
            <a:r>
              <a:rPr lang="en-US" sz="2400" spc="-10" dirty="0">
                <a:solidFill>
                  <a:srgbClr val="404040"/>
                </a:solidFill>
                <a:latin typeface="Carlito"/>
                <a:cs typeface="Carlito"/>
              </a:rPr>
              <a:t>International </a:t>
            </a:r>
            <a:r>
              <a:rPr lang="en-US" sz="2400" dirty="0">
                <a:solidFill>
                  <a:srgbClr val="404040"/>
                </a:solidFill>
                <a:latin typeface="Carlito"/>
                <a:cs typeface="Carlito"/>
              </a:rPr>
              <a:t>Space </a:t>
            </a:r>
            <a:r>
              <a:rPr lang="en-US" sz="2400" spc="-20" dirty="0">
                <a:solidFill>
                  <a:srgbClr val="404040"/>
                </a:solidFill>
                <a:latin typeface="Carlito"/>
                <a:cs typeface="Carlito"/>
              </a:rPr>
              <a:t>Station  </a:t>
            </a:r>
            <a:r>
              <a:rPr lang="en-US" sz="2400" dirty="0">
                <a:solidFill>
                  <a:srgbClr val="404040"/>
                </a:solidFill>
                <a:latin typeface="Carlito"/>
                <a:cs typeface="Carlito"/>
              </a:rPr>
              <a:t>(ISS).</a:t>
            </a:r>
            <a:endParaRPr lang="en-US" sz="2400" dirty="0">
              <a:latin typeface="Carlito"/>
              <a:cs typeface="Carlito"/>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4A91869B-0C16-2757-4F3A-16B13CCE4ADB}"/>
              </a:ext>
            </a:extLst>
          </p:cNvPr>
          <p:cNvPicPr>
            <a:picLocks noChangeAspect="1"/>
          </p:cNvPicPr>
          <p:nvPr/>
        </p:nvPicPr>
        <p:blipFill>
          <a:blip r:embed="rId3"/>
          <a:stretch>
            <a:fillRect/>
          </a:stretch>
        </p:blipFill>
        <p:spPr>
          <a:xfrm>
            <a:off x="962640" y="3765176"/>
            <a:ext cx="10087663" cy="210432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24131" cy="1401669"/>
          </a:xfrm>
          <a:prstGeom prst="rect">
            <a:avLst/>
          </a:prstGeom>
        </p:spPr>
        <p:txBody>
          <a:bodyPr>
            <a:normAutofit/>
          </a:bodyPr>
          <a:lstStyle/>
          <a:p>
            <a:pPr marL="12700" marR="172085">
              <a:lnSpc>
                <a:spcPct val="917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calculates</a:t>
            </a:r>
            <a:r>
              <a:rPr lang="en-US" sz="2400" spc="-204" dirty="0">
                <a:solidFill>
                  <a:srgbClr val="404040"/>
                </a:solidFill>
                <a:latin typeface="Carlito"/>
                <a:cs typeface="Carlito"/>
              </a:rPr>
              <a:t> </a:t>
            </a:r>
            <a:r>
              <a:rPr lang="en-US" sz="2400" dirty="0">
                <a:solidFill>
                  <a:srgbClr val="404040"/>
                </a:solidFill>
                <a:latin typeface="Carlito"/>
                <a:cs typeface="Carlito"/>
              </a:rPr>
              <a:t>the  </a:t>
            </a:r>
            <a:r>
              <a:rPr lang="en-US" sz="2400" spc="-40" dirty="0">
                <a:solidFill>
                  <a:srgbClr val="404040"/>
                </a:solidFill>
                <a:latin typeface="Carlito"/>
                <a:cs typeface="Carlito"/>
              </a:rPr>
              <a:t>average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or  </a:t>
            </a:r>
            <a:r>
              <a:rPr lang="en-US" sz="2400" dirty="0">
                <a:solidFill>
                  <a:srgbClr val="404040"/>
                </a:solidFill>
                <a:latin typeface="Carlito"/>
                <a:cs typeface="Carlito"/>
              </a:rPr>
              <a:t>launches which </a:t>
            </a:r>
            <a:r>
              <a:rPr lang="en-US" sz="2400" spc="-5" dirty="0">
                <a:solidFill>
                  <a:srgbClr val="404040"/>
                </a:solidFill>
                <a:latin typeface="Carlito"/>
                <a:cs typeface="Carlito"/>
              </a:rPr>
              <a:t>used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dirty="0">
                <a:solidFill>
                  <a:srgbClr val="404040"/>
                </a:solidFill>
                <a:latin typeface="Carlito"/>
                <a:cs typeface="Carlito"/>
              </a:rPr>
              <a:t>F9</a:t>
            </a:r>
            <a:r>
              <a:rPr lang="en-US" sz="2400" spc="-35" dirty="0">
                <a:solidFill>
                  <a:srgbClr val="404040"/>
                </a:solidFill>
                <a:latin typeface="Carlito"/>
                <a:cs typeface="Carlito"/>
              </a:rPr>
              <a:t> </a:t>
            </a:r>
            <a:r>
              <a:rPr lang="en-US" sz="2400" dirty="0">
                <a:solidFill>
                  <a:srgbClr val="404040"/>
                </a:solidFill>
                <a:latin typeface="Carlito"/>
                <a:cs typeface="Carlito"/>
              </a:rPr>
              <a:t>v1.1</a:t>
            </a:r>
            <a:endParaRPr lang="en-US" sz="2400" dirty="0">
              <a:latin typeface="Carlito"/>
              <a:cs typeface="Carlito"/>
            </a:endParaRPr>
          </a:p>
          <a:p>
            <a:pPr marL="12700" marR="5080">
              <a:lnSpc>
                <a:spcPct val="91800"/>
              </a:lnSpc>
              <a:spcBef>
                <a:spcPts val="1400"/>
              </a:spcBef>
            </a:pPr>
            <a:r>
              <a:rPr lang="en-US" sz="2400" spc="-40" dirty="0">
                <a:solidFill>
                  <a:srgbClr val="404040"/>
                </a:solidFill>
                <a:latin typeface="Carlito"/>
                <a:cs typeface="Carlito"/>
              </a:rPr>
              <a:t>Average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of  </a:t>
            </a:r>
            <a:r>
              <a:rPr lang="en-US" sz="2400" dirty="0">
                <a:solidFill>
                  <a:srgbClr val="404040"/>
                </a:solidFill>
                <a:latin typeface="Carlito"/>
                <a:cs typeface="Carlito"/>
              </a:rPr>
              <a:t>F9 1.1 </a:t>
            </a:r>
            <a:r>
              <a:rPr lang="en-US" sz="2400" spc="-5" dirty="0">
                <a:solidFill>
                  <a:srgbClr val="404040"/>
                </a:solidFill>
                <a:latin typeface="Carlito"/>
                <a:cs typeface="Carlito"/>
              </a:rPr>
              <a:t>is on </a:t>
            </a:r>
            <a:r>
              <a:rPr lang="en-US" sz="2400" dirty="0">
                <a:solidFill>
                  <a:srgbClr val="404040"/>
                </a:solidFill>
                <a:latin typeface="Carlito"/>
                <a:cs typeface="Carlito"/>
              </a:rPr>
              <a:t>the </a:t>
            </a:r>
            <a:r>
              <a:rPr lang="en-US" sz="2400" spc="-5" dirty="0">
                <a:solidFill>
                  <a:srgbClr val="404040"/>
                </a:solidFill>
                <a:latin typeface="Carlito"/>
                <a:cs typeface="Carlito"/>
              </a:rPr>
              <a:t>low </a:t>
            </a:r>
            <a:r>
              <a:rPr lang="en-US" sz="2400" dirty="0">
                <a:solidFill>
                  <a:srgbClr val="404040"/>
                </a:solidFill>
                <a:latin typeface="Carlito"/>
                <a:cs typeface="Carlito"/>
              </a:rPr>
              <a:t>end</a:t>
            </a:r>
            <a:r>
              <a:rPr lang="en-US" sz="2400" spc="-235" dirty="0">
                <a:solidFill>
                  <a:srgbClr val="404040"/>
                </a:solidFill>
                <a:latin typeface="Carlito"/>
                <a:cs typeface="Carlito"/>
              </a:rPr>
              <a:t> </a:t>
            </a:r>
            <a:r>
              <a:rPr lang="en-US" sz="2400" spc="-5" dirty="0">
                <a:solidFill>
                  <a:srgbClr val="404040"/>
                </a:solidFill>
                <a:latin typeface="Carlito"/>
                <a:cs typeface="Carlito"/>
              </a:rPr>
              <a:t>of  our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a:t>
            </a:r>
            <a:r>
              <a:rPr lang="en-US" sz="2400" spc="-114" dirty="0">
                <a:solidFill>
                  <a:srgbClr val="404040"/>
                </a:solidFill>
                <a:latin typeface="Carlito"/>
                <a:cs typeface="Carlito"/>
              </a:rPr>
              <a:t> </a:t>
            </a:r>
            <a:r>
              <a:rPr lang="en-US" sz="2400" spc="-20" dirty="0">
                <a:solidFill>
                  <a:srgbClr val="404040"/>
                </a:solidFill>
                <a:latin typeface="Carlito"/>
                <a:cs typeface="Carlito"/>
              </a:rPr>
              <a:t>range</a:t>
            </a:r>
            <a:endParaRPr lang="en-US" sz="2400" dirty="0">
              <a:latin typeface="Carlito"/>
              <a:cs typeface="Carlito"/>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Picture 6">
            <a:extLst>
              <a:ext uri="{FF2B5EF4-FFF2-40B4-BE49-F238E27FC236}">
                <a16:creationId xmlns:a16="http://schemas.microsoft.com/office/drawing/2014/main" id="{ABD48D13-087E-E804-1141-A9F1CE7BAC04}"/>
              </a:ext>
            </a:extLst>
          </p:cNvPr>
          <p:cNvPicPr>
            <a:picLocks noChangeAspect="1"/>
          </p:cNvPicPr>
          <p:nvPr/>
        </p:nvPicPr>
        <p:blipFill>
          <a:blip r:embed="rId3"/>
          <a:stretch>
            <a:fillRect/>
          </a:stretch>
        </p:blipFill>
        <p:spPr>
          <a:xfrm>
            <a:off x="1611893" y="3822309"/>
            <a:ext cx="9434378" cy="217188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482351"/>
          </a:xfrm>
          <a:prstGeom prst="rect">
            <a:avLst/>
          </a:prstGeom>
        </p:spPr>
        <p:txBody>
          <a:bodyPr lIns="91440" tIns="45720" rIns="91440" bIns="45720" anchor="t">
            <a:normAutofit/>
          </a:bodyPr>
          <a:lstStyle/>
          <a:p>
            <a:pPr marL="12700" marR="135255">
              <a:lnSpc>
                <a:spcPct val="918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35" dirty="0">
                <a:solidFill>
                  <a:srgbClr val="404040"/>
                </a:solidFill>
                <a:latin typeface="Carlito"/>
                <a:cs typeface="Carlito"/>
              </a:rPr>
              <a:t>first  </a:t>
            </a:r>
            <a:r>
              <a:rPr lang="en-US" sz="2400" spc="-5" dirty="0">
                <a:solidFill>
                  <a:srgbClr val="404040"/>
                </a:solidFill>
                <a:latin typeface="Carlito"/>
                <a:cs typeface="Carlito"/>
              </a:rPr>
              <a:t>successful </a:t>
            </a:r>
            <a:r>
              <a:rPr lang="en-US" sz="2400" spc="-15" dirty="0">
                <a:solidFill>
                  <a:srgbClr val="404040"/>
                </a:solidFill>
                <a:latin typeface="Carlito"/>
                <a:cs typeface="Carlito"/>
              </a:rPr>
              <a:t>ground </a:t>
            </a:r>
            <a:r>
              <a:rPr lang="en-US" sz="2400" spc="-5" dirty="0">
                <a:solidFill>
                  <a:srgbClr val="404040"/>
                </a:solidFill>
                <a:latin typeface="Carlito"/>
                <a:cs typeface="Carlito"/>
              </a:rPr>
              <a:t>pad</a:t>
            </a:r>
            <a:r>
              <a:rPr lang="en-US" sz="2400" spc="-145" dirty="0">
                <a:solidFill>
                  <a:srgbClr val="404040"/>
                </a:solidFill>
                <a:latin typeface="Carlito"/>
                <a:cs typeface="Carlito"/>
              </a:rPr>
              <a:t> </a:t>
            </a:r>
            <a:r>
              <a:rPr lang="en-US" sz="2400" dirty="0">
                <a:solidFill>
                  <a:srgbClr val="404040"/>
                </a:solidFill>
                <a:latin typeface="Carlito"/>
                <a:cs typeface="Carlito"/>
              </a:rPr>
              <a:t>landing  </a:t>
            </a:r>
            <a:r>
              <a:rPr lang="en-US" sz="2400" spc="-25" dirty="0">
                <a:solidFill>
                  <a:srgbClr val="404040"/>
                </a:solidFill>
                <a:latin typeface="Carlito"/>
                <a:cs typeface="Carlito"/>
              </a:rPr>
              <a:t>date.</a:t>
            </a:r>
            <a:endParaRPr lang="en-US" sz="2400" dirty="0">
              <a:latin typeface="Carlito"/>
              <a:cs typeface="Carlito"/>
            </a:endParaRPr>
          </a:p>
          <a:p>
            <a:pPr marL="12700">
              <a:lnSpc>
                <a:spcPts val="2300"/>
              </a:lnSpc>
              <a:spcBef>
                <a:spcPts val="1200"/>
              </a:spcBef>
            </a:pPr>
            <a:r>
              <a:rPr lang="en-US" sz="2400" spc="-35" dirty="0">
                <a:solidFill>
                  <a:srgbClr val="404040"/>
                </a:solidFill>
                <a:latin typeface="Carlito"/>
                <a:cs typeface="Carlito"/>
              </a:rPr>
              <a:t>First </a:t>
            </a:r>
            <a:r>
              <a:rPr lang="en-US" sz="2400" spc="-15" dirty="0">
                <a:solidFill>
                  <a:srgbClr val="404040"/>
                </a:solidFill>
                <a:latin typeface="Carlito"/>
                <a:cs typeface="Carlito"/>
              </a:rPr>
              <a:t>ground </a:t>
            </a:r>
            <a:r>
              <a:rPr lang="en-US" sz="2400" spc="-5" dirty="0">
                <a:solidFill>
                  <a:srgbClr val="404040"/>
                </a:solidFill>
                <a:latin typeface="Carlito"/>
                <a:cs typeface="Carlito"/>
              </a:rPr>
              <a:t>pad </a:t>
            </a:r>
            <a:r>
              <a:rPr lang="en-US" sz="2400" dirty="0">
                <a:solidFill>
                  <a:srgbClr val="404040"/>
                </a:solidFill>
                <a:latin typeface="Carlito"/>
                <a:cs typeface="Carlito"/>
              </a:rPr>
              <a:t>landing</a:t>
            </a:r>
            <a:r>
              <a:rPr lang="en-US" sz="2400" spc="-75" dirty="0">
                <a:solidFill>
                  <a:srgbClr val="404040"/>
                </a:solidFill>
                <a:latin typeface="Carlito"/>
                <a:cs typeface="Carlito"/>
              </a:rPr>
              <a:t> </a:t>
            </a:r>
            <a:r>
              <a:rPr lang="en-US" sz="2400" spc="-5" dirty="0">
                <a:solidFill>
                  <a:srgbClr val="404040"/>
                </a:solidFill>
                <a:latin typeface="Carlito"/>
                <a:cs typeface="Carlito"/>
              </a:rPr>
              <a:t>wasn’t</a:t>
            </a:r>
            <a:r>
              <a:rPr lang="en-US" sz="2400" dirty="0">
                <a:latin typeface="Carlito"/>
                <a:cs typeface="Carlito"/>
              </a:rPr>
              <a:t> </a:t>
            </a:r>
            <a:r>
              <a:rPr lang="en-US" sz="2400" spc="-5" dirty="0">
                <a:solidFill>
                  <a:srgbClr val="404040"/>
                </a:solidFill>
                <a:latin typeface="Carlito"/>
                <a:cs typeface="Carlito"/>
              </a:rPr>
              <a:t>until </a:t>
            </a:r>
            <a:r>
              <a:rPr lang="en-US" sz="2400" dirty="0">
                <a:solidFill>
                  <a:srgbClr val="404040"/>
                </a:solidFill>
                <a:latin typeface="Carlito"/>
                <a:cs typeface="Carlito"/>
              </a:rPr>
              <a:t>the end </a:t>
            </a:r>
            <a:r>
              <a:rPr lang="en-US" sz="2400" spc="-5" dirty="0">
                <a:solidFill>
                  <a:srgbClr val="404040"/>
                </a:solidFill>
                <a:latin typeface="Carlito"/>
                <a:cs typeface="Carlito"/>
              </a:rPr>
              <a:t>of</a:t>
            </a:r>
            <a:r>
              <a:rPr lang="en-US" sz="2400" spc="-105" dirty="0">
                <a:solidFill>
                  <a:srgbClr val="404040"/>
                </a:solidFill>
                <a:latin typeface="Carlito"/>
                <a:cs typeface="Carlito"/>
              </a:rPr>
              <a:t> </a:t>
            </a:r>
            <a:r>
              <a:rPr lang="en-US" sz="2400" dirty="0">
                <a:solidFill>
                  <a:srgbClr val="404040"/>
                </a:solidFill>
                <a:latin typeface="Carlito"/>
                <a:cs typeface="Carlito"/>
              </a:rPr>
              <a:t>2015.</a:t>
            </a:r>
            <a:endParaRPr lang="en-US" sz="2400" dirty="0">
              <a:latin typeface="Carlito"/>
              <a:cs typeface="Carlito"/>
            </a:endParaRPr>
          </a:p>
          <a:p>
            <a:pPr marL="12700">
              <a:lnSpc>
                <a:spcPts val="2305"/>
              </a:lnSpc>
              <a:spcBef>
                <a:spcPts val="1200"/>
              </a:spcBef>
            </a:pPr>
            <a:r>
              <a:rPr lang="en-US" sz="2400" spc="-5" dirty="0">
                <a:solidFill>
                  <a:srgbClr val="404040"/>
                </a:solidFill>
                <a:latin typeface="Carlito"/>
                <a:cs typeface="Carlito"/>
              </a:rPr>
              <a:t>Successful </a:t>
            </a:r>
            <a:r>
              <a:rPr lang="en-US" sz="2400" dirty="0">
                <a:solidFill>
                  <a:srgbClr val="404040"/>
                </a:solidFill>
                <a:latin typeface="Carlito"/>
                <a:cs typeface="Carlito"/>
              </a:rPr>
              <a:t>landings in</a:t>
            </a:r>
            <a:r>
              <a:rPr lang="en-US" sz="2400" spc="-70" dirty="0">
                <a:solidFill>
                  <a:srgbClr val="404040"/>
                </a:solidFill>
                <a:latin typeface="Carlito"/>
                <a:cs typeface="Carlito"/>
              </a:rPr>
              <a:t> </a:t>
            </a:r>
            <a:r>
              <a:rPr lang="en-US" sz="2400" spc="-20" dirty="0">
                <a:solidFill>
                  <a:srgbClr val="404040"/>
                </a:solidFill>
                <a:latin typeface="Carlito"/>
                <a:cs typeface="Carlito"/>
              </a:rPr>
              <a:t>general</a:t>
            </a:r>
            <a:r>
              <a:rPr lang="en-US" sz="2400" spc="-20" dirty="0">
                <a:latin typeface="Carlito"/>
                <a:cs typeface="Carlito"/>
              </a:rPr>
              <a:t> </a:t>
            </a:r>
            <a:r>
              <a:rPr lang="en-US" sz="2400" dirty="0">
                <a:solidFill>
                  <a:srgbClr val="404040"/>
                </a:solidFill>
                <a:latin typeface="Carlito"/>
                <a:cs typeface="Carlito"/>
              </a:rPr>
              <a:t>appear </a:t>
            </a:r>
            <a:r>
              <a:rPr lang="en-US" sz="2400" spc="-20" dirty="0">
                <a:solidFill>
                  <a:srgbClr val="404040"/>
                </a:solidFill>
                <a:latin typeface="Carlito"/>
                <a:cs typeface="Carlito"/>
              </a:rPr>
              <a:t>starting</a:t>
            </a:r>
            <a:r>
              <a:rPr lang="en-US" sz="2400" spc="-5" dirty="0">
                <a:solidFill>
                  <a:srgbClr val="404040"/>
                </a:solidFill>
                <a:latin typeface="Carlito"/>
                <a:cs typeface="Carlito"/>
              </a:rPr>
              <a:t> </a:t>
            </a:r>
            <a:r>
              <a:rPr lang="en-US" sz="2400" dirty="0">
                <a:solidFill>
                  <a:srgbClr val="404040"/>
                </a:solidFill>
                <a:latin typeface="Carlito"/>
                <a:cs typeface="Carlito"/>
              </a:rPr>
              <a:t>2014.</a:t>
            </a:r>
            <a:endParaRPr lang="en-US" sz="2400" dirty="0">
              <a:latin typeface="Carlito"/>
              <a:cs typeface="Carlito"/>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F0E8A2F-A0CE-E724-64A3-7D3CB005D1B2}"/>
              </a:ext>
            </a:extLst>
          </p:cNvPr>
          <p:cNvPicPr>
            <a:picLocks noChangeAspect="1"/>
          </p:cNvPicPr>
          <p:nvPr/>
        </p:nvPicPr>
        <p:blipFill>
          <a:blip r:embed="rId3"/>
          <a:stretch>
            <a:fillRect/>
          </a:stretch>
        </p:blipFill>
        <p:spPr>
          <a:xfrm>
            <a:off x="1366702" y="3495514"/>
            <a:ext cx="9602032" cy="253005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360173"/>
            <a:ext cx="10408977" cy="49591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6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600"/>
              </a:spcBef>
            </a:pPr>
            <a:r>
              <a:rPr lang="en-US" sz="1800" dirty="0">
                <a:solidFill>
                  <a:schemeClr val="accent3">
                    <a:lumMod val="25000"/>
                  </a:schemeClr>
                </a:solidFill>
                <a:latin typeface="Abadi" panose="020B0604020104020204" pitchFamily="34" charset="0"/>
              </a:rPr>
              <a:t>Data Collection - API</a:t>
            </a:r>
          </a:p>
          <a:p>
            <a:pPr lvl="1">
              <a:lnSpc>
                <a:spcPct val="100000"/>
              </a:lnSpc>
              <a:spcBef>
                <a:spcPts val="600"/>
              </a:spcBef>
            </a:pPr>
            <a:r>
              <a:rPr lang="en-US" sz="1800" dirty="0">
                <a:solidFill>
                  <a:schemeClr val="accent3">
                    <a:lumMod val="25000"/>
                  </a:schemeClr>
                </a:solidFill>
                <a:latin typeface="Abadi" panose="020B0604020104020204" pitchFamily="34" charset="0"/>
              </a:rPr>
              <a:t>Data Collection – Web Scraping</a:t>
            </a:r>
          </a:p>
          <a:p>
            <a:pPr lvl="1">
              <a:lnSpc>
                <a:spcPct val="100000"/>
              </a:lnSpc>
              <a:spcBef>
                <a:spcPts val="6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600"/>
              </a:spcBef>
            </a:pPr>
            <a:r>
              <a:rPr lang="en-US" sz="1800" dirty="0">
                <a:solidFill>
                  <a:schemeClr val="accent3">
                    <a:lumMod val="25000"/>
                  </a:schemeClr>
                </a:solidFill>
                <a:latin typeface="Abadi" panose="020B0604020104020204" pitchFamily="34" charset="0"/>
              </a:rPr>
              <a:t>Exploratory Data Analysis</a:t>
            </a:r>
          </a:p>
          <a:p>
            <a:pPr lvl="2">
              <a:lnSpc>
                <a:spcPct val="100000"/>
              </a:lnSpc>
              <a:spcBef>
                <a:spcPts val="600"/>
              </a:spcBef>
            </a:pPr>
            <a:r>
              <a:rPr lang="en-US" sz="1400" dirty="0">
                <a:solidFill>
                  <a:schemeClr val="accent3">
                    <a:lumMod val="25000"/>
                  </a:schemeClr>
                </a:solidFill>
                <a:latin typeface="Abadi" panose="020B0604020104020204" pitchFamily="34" charset="0"/>
              </a:rPr>
              <a:t>SQL</a:t>
            </a:r>
          </a:p>
          <a:p>
            <a:pPr lvl="2">
              <a:lnSpc>
                <a:spcPct val="100000"/>
              </a:lnSpc>
              <a:spcBef>
                <a:spcPts val="600"/>
              </a:spcBef>
            </a:pPr>
            <a:r>
              <a:rPr lang="en-US" sz="1400" dirty="0">
                <a:solidFill>
                  <a:schemeClr val="accent3">
                    <a:lumMod val="25000"/>
                  </a:schemeClr>
                </a:solidFill>
                <a:latin typeface="Abadi" panose="020B0604020104020204" pitchFamily="34" charset="0"/>
              </a:rPr>
              <a:t>Data Visualization</a:t>
            </a:r>
          </a:p>
          <a:p>
            <a:pPr lvl="1">
              <a:lnSpc>
                <a:spcPct val="100000"/>
              </a:lnSpc>
              <a:spcBef>
                <a:spcPts val="600"/>
              </a:spcBef>
            </a:pPr>
            <a:r>
              <a:rPr lang="en-US" sz="1800" dirty="0">
                <a:solidFill>
                  <a:schemeClr val="accent3">
                    <a:lumMod val="25000"/>
                  </a:schemeClr>
                </a:solidFill>
                <a:latin typeface="Abadi" panose="020B0604020104020204" pitchFamily="34" charset="0"/>
              </a:rPr>
              <a:t>Interactive Learning Predictions with Folium</a:t>
            </a:r>
          </a:p>
          <a:p>
            <a:pPr lvl="1">
              <a:lnSpc>
                <a:spcPct val="100000"/>
              </a:lnSpc>
              <a:spcBef>
                <a:spcPts val="600"/>
              </a:spcBef>
            </a:pPr>
            <a:r>
              <a:rPr lang="en-US" sz="1800" dirty="0">
                <a:solidFill>
                  <a:schemeClr val="accent3">
                    <a:lumMod val="25000"/>
                  </a:schemeClr>
                </a:solidFill>
                <a:latin typeface="Abadi" panose="020B0604020104020204" pitchFamily="34" charset="0"/>
              </a:rPr>
              <a:t>Predictions using Machine Learning</a:t>
            </a:r>
          </a:p>
          <a:p>
            <a:pPr>
              <a:lnSpc>
                <a:spcPct val="100000"/>
              </a:lnSpc>
              <a:spcBef>
                <a:spcPts val="6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6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600"/>
              </a:spcBef>
            </a:pPr>
            <a:r>
              <a:rPr lang="en-US" sz="1800" dirty="0">
                <a:solidFill>
                  <a:schemeClr val="accent3">
                    <a:lumMod val="25000"/>
                  </a:schemeClr>
                </a:solidFill>
                <a:latin typeface="Abadi" panose="020B0604020104020204" pitchFamily="34" charset="0"/>
              </a:rPr>
              <a:t>Interactive Analytics Screenshots</a:t>
            </a:r>
          </a:p>
          <a:p>
            <a:pPr lvl="1">
              <a:lnSpc>
                <a:spcPct val="100000"/>
              </a:lnSpc>
              <a:spcBef>
                <a:spcPts val="600"/>
              </a:spcBef>
            </a:pPr>
            <a:r>
              <a:rPr lang="en-US" sz="1800" dirty="0">
                <a:solidFill>
                  <a:schemeClr val="accent3">
                    <a:lumMod val="25000"/>
                  </a:schemeClr>
                </a:solidFill>
                <a:latin typeface="Abadi" panose="020B0604020104020204" pitchFamily="34" charset="0"/>
              </a:rPr>
              <a:t>Predictive Analytics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74140"/>
          </a:xfrm>
          <a:prstGeom prst="rect">
            <a:avLst/>
          </a:prstGeom>
        </p:spPr>
        <p:txBody>
          <a:bodyPr lIns="91440" tIns="45720" rIns="91440" bIns="45720" anchor="t">
            <a:normAutofit/>
          </a:bodyPr>
          <a:lstStyle/>
          <a:p>
            <a:pPr marL="12700" marR="5080">
              <a:lnSpc>
                <a:spcPct val="917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20" dirty="0">
                <a:solidFill>
                  <a:srgbClr val="404040"/>
                </a:solidFill>
                <a:latin typeface="Carlito"/>
                <a:cs typeface="Carlito"/>
              </a:rPr>
              <a:t>four  booster </a:t>
            </a:r>
            <a:r>
              <a:rPr lang="en-US" sz="2400" spc="-25" dirty="0">
                <a:solidFill>
                  <a:srgbClr val="404040"/>
                </a:solidFill>
                <a:latin typeface="Carlito"/>
                <a:cs typeface="Carlito"/>
              </a:rPr>
              <a:t>versions </a:t>
            </a:r>
            <a:r>
              <a:rPr lang="en-US" sz="2400" spc="-5" dirty="0">
                <a:solidFill>
                  <a:srgbClr val="404040"/>
                </a:solidFill>
                <a:latin typeface="Carlito"/>
                <a:cs typeface="Carlito"/>
              </a:rPr>
              <a:t>that had  successful </a:t>
            </a:r>
            <a:r>
              <a:rPr lang="en-US" sz="2400" spc="-20" dirty="0">
                <a:solidFill>
                  <a:srgbClr val="404040"/>
                </a:solidFill>
                <a:latin typeface="Carlito"/>
                <a:cs typeface="Carlito"/>
              </a:rPr>
              <a:t>drone </a:t>
            </a:r>
            <a:r>
              <a:rPr lang="en-US" sz="2400" spc="-5" dirty="0">
                <a:solidFill>
                  <a:srgbClr val="404040"/>
                </a:solidFill>
                <a:latin typeface="Carlito"/>
                <a:cs typeface="Carlito"/>
              </a:rPr>
              <a:t>ship</a:t>
            </a:r>
            <a:r>
              <a:rPr lang="en-US" sz="2400" spc="-100" dirty="0">
                <a:solidFill>
                  <a:srgbClr val="404040"/>
                </a:solidFill>
                <a:latin typeface="Carlito"/>
                <a:cs typeface="Carlito"/>
              </a:rPr>
              <a:t> </a:t>
            </a:r>
            <a:r>
              <a:rPr lang="en-US" sz="2400" dirty="0">
                <a:solidFill>
                  <a:srgbClr val="404040"/>
                </a:solidFill>
                <a:latin typeface="Carlito"/>
                <a:cs typeface="Carlito"/>
              </a:rPr>
              <a:t>landings  and a </a:t>
            </a:r>
            <a:r>
              <a:rPr lang="en-US" sz="2400" spc="-5" dirty="0">
                <a:solidFill>
                  <a:srgbClr val="404040"/>
                </a:solidFill>
                <a:latin typeface="Carlito"/>
                <a:cs typeface="Carlito"/>
              </a:rPr>
              <a:t>payload mass between  </a:t>
            </a:r>
            <a:r>
              <a:rPr lang="en-US" sz="2400" dirty="0">
                <a:solidFill>
                  <a:srgbClr val="404040"/>
                </a:solidFill>
                <a:latin typeface="Carlito"/>
                <a:cs typeface="Carlito"/>
              </a:rPr>
              <a:t>4000 and 6000</a:t>
            </a:r>
            <a:r>
              <a:rPr lang="en-US" sz="2400" spc="-165" dirty="0">
                <a:solidFill>
                  <a:srgbClr val="404040"/>
                </a:solidFill>
                <a:latin typeface="Carlito"/>
                <a:cs typeface="Carlito"/>
              </a:rPr>
              <a:t> </a:t>
            </a:r>
            <a:r>
              <a:rPr lang="en-US" sz="2400" spc="-25" dirty="0">
                <a:solidFill>
                  <a:srgbClr val="404040"/>
                </a:solidFill>
                <a:latin typeface="Carlito"/>
                <a:cs typeface="Carlito"/>
              </a:rPr>
              <a:t>non inclusively.</a:t>
            </a:r>
            <a:endParaRPr lang="en-US" sz="2400" dirty="0">
              <a:latin typeface="Carlito"/>
              <a:cs typeface="Carlito"/>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E62896BC-D62E-CB8A-CBA9-81ED899709EC}"/>
              </a:ext>
            </a:extLst>
          </p:cNvPr>
          <p:cNvPicPr>
            <a:picLocks noChangeAspect="1"/>
          </p:cNvPicPr>
          <p:nvPr/>
        </p:nvPicPr>
        <p:blipFill>
          <a:blip r:embed="rId3"/>
          <a:stretch>
            <a:fillRect/>
          </a:stretch>
        </p:blipFill>
        <p:spPr>
          <a:xfrm>
            <a:off x="2007515" y="3150846"/>
            <a:ext cx="8176969" cy="556308"/>
          </a:xfrm>
          <a:prstGeom prst="rect">
            <a:avLst/>
          </a:prstGeom>
        </p:spPr>
      </p:pic>
      <p:pic>
        <p:nvPicPr>
          <p:cNvPr id="7" name="Picture 6">
            <a:extLst>
              <a:ext uri="{FF2B5EF4-FFF2-40B4-BE49-F238E27FC236}">
                <a16:creationId xmlns:a16="http://schemas.microsoft.com/office/drawing/2014/main" id="{0027A6E9-9BEE-D23B-3931-6D0FCC8B3FEF}"/>
              </a:ext>
            </a:extLst>
          </p:cNvPr>
          <p:cNvPicPr>
            <a:picLocks noChangeAspect="1"/>
          </p:cNvPicPr>
          <p:nvPr/>
        </p:nvPicPr>
        <p:blipFill>
          <a:blip r:embed="rId4"/>
          <a:stretch>
            <a:fillRect/>
          </a:stretch>
        </p:blipFill>
        <p:spPr>
          <a:xfrm>
            <a:off x="1382621" y="3865497"/>
            <a:ext cx="9426757" cy="245385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4000"/>
            <a:ext cx="10687962" cy="2097741"/>
          </a:xfrm>
          <a:prstGeom prst="rect">
            <a:avLst/>
          </a:prstGeom>
        </p:spPr>
        <p:txBody>
          <a:bodyPr>
            <a:normAutofit/>
          </a:bodyPr>
          <a:lstStyle/>
          <a:p>
            <a:pPr marL="12700">
              <a:lnSpc>
                <a:spcPts val="2305"/>
              </a:lnSpc>
              <a:spcBef>
                <a:spcPts val="105"/>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a </a:t>
            </a:r>
            <a:r>
              <a:rPr lang="en-US" sz="2400" spc="-15" dirty="0">
                <a:solidFill>
                  <a:srgbClr val="404040"/>
                </a:solidFill>
                <a:latin typeface="Carlito"/>
                <a:cs typeface="Carlito"/>
              </a:rPr>
              <a:t>count </a:t>
            </a:r>
            <a:r>
              <a:rPr lang="en-US" sz="2400" spc="-5" dirty="0">
                <a:solidFill>
                  <a:srgbClr val="404040"/>
                </a:solidFill>
                <a:latin typeface="Carlito"/>
                <a:cs typeface="Carlito"/>
              </a:rPr>
              <a:t>of</a:t>
            </a:r>
            <a:r>
              <a:rPr lang="en-US" sz="2400" spc="-140" dirty="0">
                <a:solidFill>
                  <a:srgbClr val="404040"/>
                </a:solidFill>
                <a:latin typeface="Carlito"/>
                <a:cs typeface="Carlito"/>
              </a:rPr>
              <a:t> </a:t>
            </a:r>
            <a:r>
              <a:rPr lang="en-US" sz="2400" dirty="0">
                <a:solidFill>
                  <a:srgbClr val="404040"/>
                </a:solidFill>
                <a:latin typeface="Carlito"/>
                <a:cs typeface="Carlito"/>
              </a:rPr>
              <a:t>each</a:t>
            </a:r>
            <a:r>
              <a:rPr lang="en-US" sz="2400" dirty="0">
                <a:latin typeface="Carlito"/>
                <a:cs typeface="Carlito"/>
              </a:rPr>
              <a:t> </a:t>
            </a:r>
            <a:r>
              <a:rPr lang="en-US" sz="2400" spc="-5" dirty="0">
                <a:solidFill>
                  <a:srgbClr val="404040"/>
                </a:solidFill>
                <a:latin typeface="Carlito"/>
                <a:cs typeface="Carlito"/>
              </a:rPr>
              <a:t>mission</a:t>
            </a:r>
            <a:r>
              <a:rPr lang="en-US" sz="2400" spc="-10" dirty="0">
                <a:solidFill>
                  <a:srgbClr val="404040"/>
                </a:solidFill>
                <a:latin typeface="Carlito"/>
                <a:cs typeface="Carlito"/>
              </a:rPr>
              <a:t> </a:t>
            </a:r>
            <a:r>
              <a:rPr lang="en-US" sz="2400" spc="-15" dirty="0">
                <a:solidFill>
                  <a:srgbClr val="404040"/>
                </a:solidFill>
                <a:latin typeface="Carlito"/>
                <a:cs typeface="Carlito"/>
              </a:rPr>
              <a:t>outcome.</a:t>
            </a:r>
            <a:endParaRPr lang="en-US" sz="2400" dirty="0">
              <a:latin typeface="Carlito"/>
              <a:cs typeface="Carlito"/>
            </a:endParaRPr>
          </a:p>
          <a:p>
            <a:pPr marL="12700" marR="83820">
              <a:lnSpc>
                <a:spcPts val="2200"/>
              </a:lnSpc>
              <a:spcBef>
                <a:spcPts val="1440"/>
              </a:spcBef>
            </a:pPr>
            <a:r>
              <a:rPr lang="en-US" sz="2400" dirty="0">
                <a:solidFill>
                  <a:srgbClr val="404040"/>
                </a:solidFill>
                <a:latin typeface="Carlito"/>
                <a:cs typeface="Carlito"/>
              </a:rPr>
              <a:t>SpaceX </a:t>
            </a:r>
            <a:r>
              <a:rPr lang="en-US" sz="2400" spc="-5" dirty="0">
                <a:solidFill>
                  <a:srgbClr val="404040"/>
                </a:solidFill>
                <a:latin typeface="Carlito"/>
                <a:cs typeface="Carlito"/>
              </a:rPr>
              <a:t>appears </a:t>
            </a:r>
            <a:r>
              <a:rPr lang="en-US" sz="2400" spc="-20" dirty="0">
                <a:solidFill>
                  <a:srgbClr val="404040"/>
                </a:solidFill>
                <a:latin typeface="Carlito"/>
                <a:cs typeface="Carlito"/>
              </a:rPr>
              <a:t>to </a:t>
            </a:r>
            <a:r>
              <a:rPr lang="en-US" sz="2400" spc="-5" dirty="0">
                <a:solidFill>
                  <a:srgbClr val="404040"/>
                </a:solidFill>
                <a:latin typeface="Carlito"/>
                <a:cs typeface="Carlito"/>
              </a:rPr>
              <a:t>achieve </a:t>
            </a:r>
            <a:r>
              <a:rPr lang="en-US" sz="2400" dirty="0">
                <a:solidFill>
                  <a:srgbClr val="404040"/>
                </a:solidFill>
                <a:latin typeface="Carlito"/>
                <a:cs typeface="Carlito"/>
              </a:rPr>
              <a:t>its  </a:t>
            </a:r>
            <a:r>
              <a:rPr lang="en-US" sz="2400" spc="-5" dirty="0">
                <a:solidFill>
                  <a:srgbClr val="404040"/>
                </a:solidFill>
                <a:latin typeface="Carlito"/>
                <a:cs typeface="Carlito"/>
              </a:rPr>
              <a:t>mission </a:t>
            </a:r>
            <a:r>
              <a:rPr lang="en-US" sz="2400" spc="-20" dirty="0">
                <a:solidFill>
                  <a:srgbClr val="404040"/>
                </a:solidFill>
                <a:latin typeface="Carlito"/>
                <a:cs typeface="Carlito"/>
              </a:rPr>
              <a:t>outcome </a:t>
            </a:r>
            <a:r>
              <a:rPr lang="en-US" sz="2400" spc="-5" dirty="0">
                <a:solidFill>
                  <a:srgbClr val="404040"/>
                </a:solidFill>
                <a:latin typeface="Carlito"/>
                <a:cs typeface="Carlito"/>
              </a:rPr>
              <a:t>nearly </a:t>
            </a:r>
            <a:r>
              <a:rPr lang="en-US" sz="2400" dirty="0">
                <a:solidFill>
                  <a:srgbClr val="404040"/>
                </a:solidFill>
                <a:latin typeface="Carlito"/>
                <a:cs typeface="Carlito"/>
              </a:rPr>
              <a:t>99% </a:t>
            </a:r>
            <a:r>
              <a:rPr lang="en-US" sz="2400" spc="-5" dirty="0">
                <a:solidFill>
                  <a:srgbClr val="404040"/>
                </a:solidFill>
                <a:latin typeface="Carlito"/>
                <a:cs typeface="Carlito"/>
              </a:rPr>
              <a:t>of</a:t>
            </a:r>
            <a:r>
              <a:rPr lang="en-US" sz="2400" spc="-100" dirty="0">
                <a:solidFill>
                  <a:srgbClr val="404040"/>
                </a:solidFill>
                <a:latin typeface="Carlito"/>
                <a:cs typeface="Carlito"/>
              </a:rPr>
              <a:t> </a:t>
            </a:r>
            <a:r>
              <a:rPr lang="en-US" sz="2400" dirty="0">
                <a:solidFill>
                  <a:srgbClr val="404040"/>
                </a:solidFill>
                <a:latin typeface="Carlito"/>
                <a:cs typeface="Carlito"/>
              </a:rPr>
              <a:t>the  </a:t>
            </a:r>
            <a:r>
              <a:rPr lang="en-US" sz="2400" spc="-5" dirty="0">
                <a:solidFill>
                  <a:srgbClr val="404040"/>
                </a:solidFill>
                <a:latin typeface="Carlito"/>
                <a:cs typeface="Carlito"/>
              </a:rPr>
              <a:t>time.</a:t>
            </a:r>
            <a:endParaRPr lang="en-US" sz="2400" dirty="0">
              <a:latin typeface="Carlito"/>
              <a:cs typeface="Carlito"/>
            </a:endParaRPr>
          </a:p>
          <a:p>
            <a:pPr marL="12700">
              <a:lnSpc>
                <a:spcPts val="2305"/>
              </a:lnSpc>
              <a:spcBef>
                <a:spcPts val="1150"/>
              </a:spcBef>
            </a:pPr>
            <a:r>
              <a:rPr lang="en-US" sz="2400" spc="-5" dirty="0">
                <a:solidFill>
                  <a:srgbClr val="404040"/>
                </a:solidFill>
                <a:latin typeface="Carlito"/>
                <a:cs typeface="Carlito"/>
              </a:rPr>
              <a:t>This </a:t>
            </a:r>
            <a:r>
              <a:rPr lang="en-US" sz="2400" dirty="0">
                <a:solidFill>
                  <a:srgbClr val="404040"/>
                </a:solidFill>
                <a:latin typeface="Carlito"/>
                <a:cs typeface="Carlito"/>
              </a:rPr>
              <a:t>means </a:t>
            </a:r>
            <a:r>
              <a:rPr lang="en-US" sz="2400" spc="-5" dirty="0">
                <a:solidFill>
                  <a:srgbClr val="404040"/>
                </a:solidFill>
                <a:latin typeface="Carlito"/>
                <a:cs typeface="Carlito"/>
              </a:rPr>
              <a:t>that </a:t>
            </a:r>
            <a:r>
              <a:rPr lang="en-US" sz="2400" spc="-20" dirty="0">
                <a:solidFill>
                  <a:srgbClr val="404040"/>
                </a:solidFill>
                <a:latin typeface="Carlito"/>
                <a:cs typeface="Carlito"/>
              </a:rPr>
              <a:t>most </a:t>
            </a:r>
            <a:r>
              <a:rPr lang="en-US" sz="2400" dirty="0">
                <a:solidFill>
                  <a:srgbClr val="404040"/>
                </a:solidFill>
                <a:latin typeface="Carlito"/>
                <a:cs typeface="Carlito"/>
              </a:rPr>
              <a:t>of the</a:t>
            </a:r>
            <a:r>
              <a:rPr lang="en-US" sz="2400" spc="-85" dirty="0">
                <a:solidFill>
                  <a:srgbClr val="404040"/>
                </a:solidFill>
                <a:latin typeface="Carlito"/>
                <a:cs typeface="Carlito"/>
              </a:rPr>
              <a:t> </a:t>
            </a:r>
            <a:r>
              <a:rPr lang="en-US" sz="2400" spc="-5" dirty="0">
                <a:solidFill>
                  <a:srgbClr val="404040"/>
                </a:solidFill>
                <a:latin typeface="Carlito"/>
                <a:cs typeface="Carlito"/>
              </a:rPr>
              <a:t>landing</a:t>
            </a:r>
            <a:r>
              <a:rPr lang="en-US" sz="2400" dirty="0">
                <a:latin typeface="Carlito"/>
                <a:cs typeface="Carlito"/>
              </a:rPr>
              <a:t> </a:t>
            </a:r>
            <a:r>
              <a:rPr lang="en-US" sz="2400" spc="-20" dirty="0">
                <a:solidFill>
                  <a:srgbClr val="404040"/>
                </a:solidFill>
                <a:latin typeface="Carlito"/>
                <a:cs typeface="Carlito"/>
              </a:rPr>
              <a:t>failures are</a:t>
            </a:r>
            <a:r>
              <a:rPr lang="en-US" sz="2400" spc="40" dirty="0">
                <a:solidFill>
                  <a:srgbClr val="404040"/>
                </a:solidFill>
                <a:latin typeface="Carlito"/>
                <a:cs typeface="Carlito"/>
              </a:rPr>
              <a:t> </a:t>
            </a:r>
            <a:r>
              <a:rPr lang="en-US" sz="2400" spc="-5" dirty="0">
                <a:solidFill>
                  <a:srgbClr val="404040"/>
                </a:solidFill>
                <a:latin typeface="Carlito"/>
                <a:cs typeface="Carlito"/>
              </a:rPr>
              <a:t>intended.</a:t>
            </a:r>
            <a:endParaRPr lang="en-US" sz="2400" dirty="0">
              <a:latin typeface="Carlito"/>
              <a:cs typeface="Carlito"/>
            </a:endParaRPr>
          </a:p>
          <a:p>
            <a:pPr marL="12700" marR="337185">
              <a:lnSpc>
                <a:spcPts val="2200"/>
              </a:lnSpc>
              <a:spcBef>
                <a:spcPts val="1440"/>
              </a:spcBef>
            </a:pPr>
            <a:r>
              <a:rPr lang="en-US" sz="2400" spc="-40" dirty="0">
                <a:solidFill>
                  <a:srgbClr val="404040"/>
                </a:solidFill>
                <a:latin typeface="Carlito"/>
                <a:cs typeface="Carlito"/>
              </a:rPr>
              <a:t>Interestingly, </a:t>
            </a:r>
            <a:r>
              <a:rPr lang="en-US" sz="2400" spc="-5" dirty="0">
                <a:solidFill>
                  <a:srgbClr val="404040"/>
                </a:solidFill>
                <a:latin typeface="Carlito"/>
                <a:cs typeface="Carlito"/>
              </a:rPr>
              <a:t>one </a:t>
            </a:r>
            <a:r>
              <a:rPr lang="en-US" sz="2400" dirty="0">
                <a:solidFill>
                  <a:srgbClr val="404040"/>
                </a:solidFill>
                <a:latin typeface="Carlito"/>
                <a:cs typeface="Carlito"/>
              </a:rPr>
              <a:t>launch </a:t>
            </a:r>
            <a:r>
              <a:rPr lang="en-US" sz="2400" spc="-5" dirty="0">
                <a:solidFill>
                  <a:srgbClr val="404040"/>
                </a:solidFill>
                <a:latin typeface="Carlito"/>
                <a:cs typeface="Carlito"/>
              </a:rPr>
              <a:t>has </a:t>
            </a:r>
            <a:r>
              <a:rPr lang="en-US" sz="2400" dirty="0">
                <a:solidFill>
                  <a:srgbClr val="404040"/>
                </a:solidFill>
                <a:latin typeface="Carlito"/>
                <a:cs typeface="Carlito"/>
              </a:rPr>
              <a:t>an  unclear </a:t>
            </a:r>
            <a:r>
              <a:rPr lang="en-US" sz="2400" spc="-10" dirty="0">
                <a:solidFill>
                  <a:srgbClr val="404040"/>
                </a:solidFill>
                <a:latin typeface="Carlito"/>
                <a:cs typeface="Carlito"/>
              </a:rPr>
              <a:t>payload </a:t>
            </a:r>
            <a:r>
              <a:rPr lang="en-US" sz="2400" spc="-25" dirty="0">
                <a:solidFill>
                  <a:srgbClr val="404040"/>
                </a:solidFill>
                <a:latin typeface="Carlito"/>
                <a:cs typeface="Carlito"/>
              </a:rPr>
              <a:t>status </a:t>
            </a:r>
            <a:r>
              <a:rPr lang="en-US" sz="2400" dirty="0">
                <a:solidFill>
                  <a:srgbClr val="404040"/>
                </a:solidFill>
                <a:latin typeface="Carlito"/>
                <a:cs typeface="Carlito"/>
              </a:rPr>
              <a:t>and </a:t>
            </a:r>
            <a:r>
              <a:rPr lang="en-US" sz="2400" spc="-20" dirty="0">
                <a:solidFill>
                  <a:srgbClr val="404040"/>
                </a:solidFill>
                <a:latin typeface="Carlito"/>
                <a:cs typeface="Carlito"/>
              </a:rPr>
              <a:t>unfortunately </a:t>
            </a:r>
            <a:r>
              <a:rPr lang="en-US" sz="2400" spc="-5" dirty="0">
                <a:solidFill>
                  <a:srgbClr val="404040"/>
                </a:solidFill>
                <a:latin typeface="Carlito"/>
                <a:cs typeface="Carlito"/>
              </a:rPr>
              <a:t>one </a:t>
            </a:r>
            <a:r>
              <a:rPr lang="en-US" sz="2400" spc="-20" dirty="0">
                <a:solidFill>
                  <a:srgbClr val="404040"/>
                </a:solidFill>
                <a:latin typeface="Carlito"/>
                <a:cs typeface="Carlito"/>
              </a:rPr>
              <a:t>failed </a:t>
            </a:r>
            <a:r>
              <a:rPr lang="en-US" sz="2400" spc="-5" dirty="0">
                <a:solidFill>
                  <a:srgbClr val="404040"/>
                </a:solidFill>
                <a:latin typeface="Carlito"/>
                <a:cs typeface="Carlito"/>
              </a:rPr>
              <a:t>in</a:t>
            </a:r>
            <a:r>
              <a:rPr lang="en-US" sz="2400" spc="-40" dirty="0">
                <a:solidFill>
                  <a:srgbClr val="404040"/>
                </a:solidFill>
                <a:latin typeface="Carlito"/>
                <a:cs typeface="Carlito"/>
              </a:rPr>
              <a:t> </a:t>
            </a:r>
            <a:r>
              <a:rPr lang="en-US" sz="2400" spc="-15" dirty="0">
                <a:solidFill>
                  <a:srgbClr val="404040"/>
                </a:solidFill>
                <a:latin typeface="Carlito"/>
                <a:cs typeface="Carlito"/>
              </a:rPr>
              <a:t>flight.</a:t>
            </a:r>
            <a:endParaRPr lang="en-US" sz="2400" dirty="0">
              <a:latin typeface="Carlito"/>
              <a:cs typeface="Carlito"/>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A94CDC4B-24EE-1C2B-B618-74345436E2BA}"/>
              </a:ext>
            </a:extLst>
          </p:cNvPr>
          <p:cNvPicPr>
            <a:picLocks noChangeAspect="1"/>
          </p:cNvPicPr>
          <p:nvPr/>
        </p:nvPicPr>
        <p:blipFill>
          <a:blip r:embed="rId3"/>
          <a:stretch>
            <a:fillRect/>
          </a:stretch>
        </p:blipFill>
        <p:spPr>
          <a:xfrm>
            <a:off x="1943862" y="4058042"/>
            <a:ext cx="8772894" cy="202580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4776" y="1538755"/>
            <a:ext cx="11170024" cy="1561744"/>
          </a:xfrm>
          <a:prstGeom prst="rect">
            <a:avLst/>
          </a:prstGeom>
        </p:spPr>
        <p:txBody>
          <a:bodyPr>
            <a:normAutofit fontScale="92500"/>
          </a:bodyPr>
          <a:lstStyle/>
          <a:p>
            <a:pPr marL="12700" marR="5080">
              <a:lnSpc>
                <a:spcPct val="90100"/>
              </a:lnSpc>
              <a:spcBef>
                <a:spcPts val="34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spc="-5" dirty="0">
                <a:solidFill>
                  <a:srgbClr val="404040"/>
                </a:solidFill>
                <a:latin typeface="Carlito"/>
                <a:cs typeface="Carlito"/>
              </a:rPr>
              <a:t>that  carried </a:t>
            </a:r>
            <a:r>
              <a:rPr lang="en-US" sz="2400" dirty="0">
                <a:solidFill>
                  <a:srgbClr val="404040"/>
                </a:solidFill>
                <a:latin typeface="Carlito"/>
                <a:cs typeface="Carlito"/>
              </a:rPr>
              <a:t>the </a:t>
            </a:r>
            <a:r>
              <a:rPr lang="en-US" sz="2400" spc="-5" dirty="0">
                <a:solidFill>
                  <a:srgbClr val="404040"/>
                </a:solidFill>
                <a:latin typeface="Carlito"/>
                <a:cs typeface="Carlito"/>
              </a:rPr>
              <a:t>highest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of </a:t>
            </a:r>
            <a:r>
              <a:rPr lang="en-US" sz="2400" dirty="0">
                <a:solidFill>
                  <a:srgbClr val="404040"/>
                </a:solidFill>
                <a:latin typeface="Carlito"/>
                <a:cs typeface="Carlito"/>
              </a:rPr>
              <a:t>15600  kg.</a:t>
            </a:r>
            <a:endParaRPr lang="en-US" sz="2400" dirty="0">
              <a:latin typeface="Carlito"/>
              <a:cs typeface="Carlito"/>
            </a:endParaRPr>
          </a:p>
          <a:p>
            <a:pPr marL="12700" marR="71120">
              <a:lnSpc>
                <a:spcPts val="2200"/>
              </a:lnSpc>
              <a:spcBef>
                <a:spcPts val="1440"/>
              </a:spcBef>
            </a:pPr>
            <a:r>
              <a:rPr lang="en-US" sz="2400" spc="-5" dirty="0">
                <a:solidFill>
                  <a:srgbClr val="404040"/>
                </a:solidFill>
                <a:latin typeface="Carlito"/>
                <a:cs typeface="Carlito"/>
              </a:rPr>
              <a:t>These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spc="-20" dirty="0">
                <a:solidFill>
                  <a:srgbClr val="404040"/>
                </a:solidFill>
                <a:latin typeface="Carlito"/>
                <a:cs typeface="Carlito"/>
              </a:rPr>
              <a:t>are </a:t>
            </a:r>
            <a:r>
              <a:rPr lang="en-US" sz="2400" spc="-15" dirty="0">
                <a:solidFill>
                  <a:srgbClr val="404040"/>
                </a:solidFill>
                <a:latin typeface="Carlito"/>
                <a:cs typeface="Carlito"/>
              </a:rPr>
              <a:t>very </a:t>
            </a:r>
            <a:r>
              <a:rPr lang="en-US" sz="2400" spc="-5" dirty="0">
                <a:solidFill>
                  <a:srgbClr val="404040"/>
                </a:solidFill>
                <a:latin typeface="Carlito"/>
                <a:cs typeface="Carlito"/>
              </a:rPr>
              <a:t>similar </a:t>
            </a:r>
            <a:r>
              <a:rPr lang="en-US" sz="2400" dirty="0">
                <a:solidFill>
                  <a:srgbClr val="404040"/>
                </a:solidFill>
                <a:latin typeface="Carlito"/>
                <a:cs typeface="Carlito"/>
              </a:rPr>
              <a:t>and  all </a:t>
            </a:r>
            <a:r>
              <a:rPr lang="en-US" sz="2400" spc="-20" dirty="0">
                <a:solidFill>
                  <a:srgbClr val="404040"/>
                </a:solidFill>
                <a:latin typeface="Carlito"/>
                <a:cs typeface="Carlito"/>
              </a:rPr>
              <a:t>are </a:t>
            </a:r>
            <a:r>
              <a:rPr lang="en-US" sz="2400" spc="-5" dirty="0">
                <a:solidFill>
                  <a:srgbClr val="404040"/>
                </a:solidFill>
                <a:latin typeface="Carlito"/>
                <a:cs typeface="Carlito"/>
              </a:rPr>
              <a:t>of </a:t>
            </a:r>
            <a:r>
              <a:rPr lang="en-US" sz="2400" dirty="0">
                <a:solidFill>
                  <a:srgbClr val="404040"/>
                </a:solidFill>
                <a:latin typeface="Carlito"/>
                <a:cs typeface="Carlito"/>
              </a:rPr>
              <a:t>the F9 B5 </a:t>
            </a:r>
            <a:r>
              <a:rPr lang="en-US" sz="2400" spc="-5" dirty="0">
                <a:solidFill>
                  <a:srgbClr val="404040"/>
                </a:solidFill>
                <a:latin typeface="Carlito"/>
                <a:cs typeface="Carlito"/>
              </a:rPr>
              <a:t>B10xx.x</a:t>
            </a:r>
            <a:r>
              <a:rPr lang="en-US" sz="2400" spc="-140" dirty="0">
                <a:solidFill>
                  <a:srgbClr val="404040"/>
                </a:solidFill>
                <a:latin typeface="Carlito"/>
                <a:cs typeface="Carlito"/>
              </a:rPr>
              <a:t> </a:t>
            </a:r>
            <a:r>
              <a:rPr lang="en-US" sz="2400" spc="-45" dirty="0">
                <a:solidFill>
                  <a:srgbClr val="404040"/>
                </a:solidFill>
                <a:latin typeface="Carlito"/>
                <a:cs typeface="Carlito"/>
              </a:rPr>
              <a:t>variety.</a:t>
            </a:r>
            <a:endParaRPr lang="en-US" sz="2400" dirty="0">
              <a:latin typeface="Carlito"/>
              <a:cs typeface="Carlito"/>
            </a:endParaRPr>
          </a:p>
          <a:p>
            <a:pPr marL="12700" marR="27305">
              <a:lnSpc>
                <a:spcPts val="2210"/>
              </a:lnSpc>
              <a:spcBef>
                <a:spcPts val="1395"/>
              </a:spcBef>
            </a:pPr>
            <a:r>
              <a:rPr lang="en-US" sz="2400" spc="-5" dirty="0">
                <a:solidFill>
                  <a:srgbClr val="404040"/>
                </a:solidFill>
                <a:latin typeface="Carlito"/>
                <a:cs typeface="Carlito"/>
              </a:rPr>
              <a:t>This </a:t>
            </a:r>
            <a:r>
              <a:rPr lang="en-US" sz="2400" spc="-25" dirty="0">
                <a:solidFill>
                  <a:srgbClr val="404040"/>
                </a:solidFill>
                <a:latin typeface="Carlito"/>
                <a:cs typeface="Carlito"/>
              </a:rPr>
              <a:t>likely </a:t>
            </a:r>
            <a:r>
              <a:rPr lang="en-US" sz="2400" spc="-20" dirty="0">
                <a:solidFill>
                  <a:srgbClr val="404040"/>
                </a:solidFill>
                <a:latin typeface="Carlito"/>
                <a:cs typeface="Carlito"/>
              </a:rPr>
              <a:t>indicates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a:t>
            </a:r>
            <a:r>
              <a:rPr lang="en-US" sz="2400" spc="-25" dirty="0">
                <a:solidFill>
                  <a:srgbClr val="404040"/>
                </a:solidFill>
                <a:latin typeface="Carlito"/>
                <a:cs typeface="Carlito"/>
              </a:rPr>
              <a:t>correlates  </a:t>
            </a:r>
            <a:r>
              <a:rPr lang="en-US" sz="2400" spc="-5" dirty="0">
                <a:solidFill>
                  <a:srgbClr val="404040"/>
                </a:solidFill>
                <a:latin typeface="Carlito"/>
                <a:cs typeface="Carlito"/>
              </a:rPr>
              <a:t>with </a:t>
            </a:r>
            <a:r>
              <a:rPr lang="en-US" sz="2400" dirty="0">
                <a:solidFill>
                  <a:srgbClr val="404040"/>
                </a:solidFill>
                <a:latin typeface="Carlito"/>
                <a:cs typeface="Carlito"/>
              </a:rPr>
              <a:t>the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spc="-5" dirty="0">
                <a:solidFill>
                  <a:srgbClr val="404040"/>
                </a:solidFill>
                <a:latin typeface="Carlito"/>
                <a:cs typeface="Carlito"/>
              </a:rPr>
              <a:t>that is</a:t>
            </a:r>
            <a:r>
              <a:rPr lang="en-US" sz="2400" spc="15" dirty="0">
                <a:solidFill>
                  <a:srgbClr val="404040"/>
                </a:solidFill>
                <a:latin typeface="Carlito"/>
                <a:cs typeface="Carlito"/>
              </a:rPr>
              <a:t> </a:t>
            </a:r>
            <a:r>
              <a:rPr lang="en-US" sz="2400" spc="-5" dirty="0">
                <a:solidFill>
                  <a:srgbClr val="404040"/>
                </a:solidFill>
                <a:latin typeface="Carlito"/>
                <a:cs typeface="Carlito"/>
              </a:rPr>
              <a:t>used.</a:t>
            </a:r>
            <a:endParaRPr lang="en-US" sz="2400" dirty="0">
              <a:latin typeface="Carlito"/>
              <a:cs typeface="Carlito"/>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065B3F5-03E0-1B91-69C3-39CAE76AAD39}"/>
              </a:ext>
            </a:extLst>
          </p:cNvPr>
          <p:cNvPicPr>
            <a:picLocks noChangeAspect="1"/>
          </p:cNvPicPr>
          <p:nvPr/>
        </p:nvPicPr>
        <p:blipFill rotWithShape="1">
          <a:blip r:embed="rId3"/>
          <a:srcRect l="2786" r="1134" b="73284"/>
          <a:stretch/>
        </p:blipFill>
        <p:spPr>
          <a:xfrm>
            <a:off x="627528" y="3307976"/>
            <a:ext cx="8355107" cy="1362635"/>
          </a:xfrm>
          <a:prstGeom prst="rect">
            <a:avLst/>
          </a:prstGeom>
        </p:spPr>
      </p:pic>
      <p:pic>
        <p:nvPicPr>
          <p:cNvPr id="8" name="Picture 7">
            <a:extLst>
              <a:ext uri="{FF2B5EF4-FFF2-40B4-BE49-F238E27FC236}">
                <a16:creationId xmlns:a16="http://schemas.microsoft.com/office/drawing/2014/main" id="{26E593B7-B135-A001-F656-E0F491482A2B}"/>
              </a:ext>
            </a:extLst>
          </p:cNvPr>
          <p:cNvPicPr>
            <a:picLocks noChangeAspect="1"/>
          </p:cNvPicPr>
          <p:nvPr/>
        </p:nvPicPr>
        <p:blipFill rotWithShape="1">
          <a:blip r:embed="rId3"/>
          <a:srcRect l="2360" t="28206" r="79339" b="1255"/>
          <a:stretch/>
        </p:blipFill>
        <p:spPr>
          <a:xfrm>
            <a:off x="9045387" y="3100498"/>
            <a:ext cx="1739152" cy="375750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12700" marR="5080">
              <a:lnSpc>
                <a:spcPct val="90000"/>
              </a:lnSpc>
              <a:spcBef>
                <a:spcPts val="34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5" dirty="0">
                <a:solidFill>
                  <a:srgbClr val="404040"/>
                </a:solidFill>
                <a:latin typeface="Carlito"/>
                <a:cs typeface="Carlito"/>
              </a:rPr>
              <a:t>Month,</a:t>
            </a:r>
            <a:r>
              <a:rPr lang="en-US" sz="2400" spc="-145" dirty="0">
                <a:solidFill>
                  <a:srgbClr val="404040"/>
                </a:solidFill>
                <a:latin typeface="Carlito"/>
                <a:cs typeface="Carlito"/>
              </a:rPr>
              <a:t> </a:t>
            </a:r>
            <a:r>
              <a:rPr lang="en-US" sz="2400" spc="-5" dirty="0">
                <a:solidFill>
                  <a:srgbClr val="404040"/>
                </a:solidFill>
                <a:latin typeface="Carlito"/>
                <a:cs typeface="Carlito"/>
              </a:rPr>
              <a:t>Landing  </a:t>
            </a:r>
            <a:r>
              <a:rPr lang="en-US" sz="2400" spc="-10" dirty="0">
                <a:solidFill>
                  <a:srgbClr val="404040"/>
                </a:solidFill>
                <a:latin typeface="Carlito"/>
                <a:cs typeface="Carlito"/>
              </a:rPr>
              <a:t>Outcome, Booster </a:t>
            </a:r>
            <a:r>
              <a:rPr lang="en-US" sz="2400" spc="-40" dirty="0">
                <a:solidFill>
                  <a:srgbClr val="404040"/>
                </a:solidFill>
                <a:latin typeface="Carlito"/>
                <a:cs typeface="Carlito"/>
              </a:rPr>
              <a:t>Version,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5" dirty="0">
                <a:solidFill>
                  <a:srgbClr val="404040"/>
                </a:solidFill>
                <a:latin typeface="Carlito"/>
                <a:cs typeface="Carlito"/>
              </a:rPr>
              <a:t>(kg), </a:t>
            </a:r>
            <a:r>
              <a:rPr lang="en-US" sz="2400" dirty="0">
                <a:solidFill>
                  <a:srgbClr val="404040"/>
                </a:solidFill>
                <a:latin typeface="Carlito"/>
                <a:cs typeface="Carlito"/>
              </a:rPr>
              <a:t>and </a:t>
            </a:r>
            <a:r>
              <a:rPr lang="en-US" sz="2400" spc="-5" dirty="0">
                <a:solidFill>
                  <a:srgbClr val="404040"/>
                </a:solidFill>
                <a:latin typeface="Carlito"/>
                <a:cs typeface="Carlito"/>
              </a:rPr>
              <a:t>Launch </a:t>
            </a:r>
            <a:r>
              <a:rPr lang="en-US" sz="2400" spc="-20" dirty="0">
                <a:solidFill>
                  <a:srgbClr val="404040"/>
                </a:solidFill>
                <a:latin typeface="Carlito"/>
                <a:cs typeface="Carlito"/>
              </a:rPr>
              <a:t>site </a:t>
            </a:r>
            <a:r>
              <a:rPr lang="en-US" sz="2400" spc="-5" dirty="0">
                <a:solidFill>
                  <a:srgbClr val="404040"/>
                </a:solidFill>
                <a:latin typeface="Carlito"/>
                <a:cs typeface="Carlito"/>
              </a:rPr>
              <a:t>of </a:t>
            </a:r>
            <a:r>
              <a:rPr lang="en-US" sz="2400" dirty="0">
                <a:solidFill>
                  <a:srgbClr val="404040"/>
                </a:solidFill>
                <a:latin typeface="Carlito"/>
                <a:cs typeface="Carlito"/>
              </a:rPr>
              <a:t>2015  launches </a:t>
            </a:r>
            <a:r>
              <a:rPr lang="en-US" sz="2400" spc="-10" dirty="0">
                <a:solidFill>
                  <a:srgbClr val="404040"/>
                </a:solidFill>
                <a:latin typeface="Carlito"/>
                <a:cs typeface="Carlito"/>
              </a:rPr>
              <a:t>where </a:t>
            </a:r>
            <a:r>
              <a:rPr lang="en-US" sz="2400" spc="-25" dirty="0">
                <a:solidFill>
                  <a:srgbClr val="404040"/>
                </a:solidFill>
                <a:latin typeface="Carlito"/>
                <a:cs typeface="Carlito"/>
              </a:rPr>
              <a:t>stage </a:t>
            </a:r>
            <a:r>
              <a:rPr lang="en-US" sz="2400" dirty="0">
                <a:solidFill>
                  <a:srgbClr val="404040"/>
                </a:solidFill>
                <a:latin typeface="Carlito"/>
                <a:cs typeface="Carlito"/>
              </a:rPr>
              <a:t>1 </a:t>
            </a:r>
            <a:r>
              <a:rPr lang="en-US" sz="2400" spc="-20" dirty="0">
                <a:solidFill>
                  <a:srgbClr val="404040"/>
                </a:solidFill>
                <a:latin typeface="Carlito"/>
                <a:cs typeface="Carlito"/>
              </a:rPr>
              <a:t>failed </a:t>
            </a:r>
            <a:r>
              <a:rPr lang="en-US" sz="2400" spc="-15" dirty="0">
                <a:solidFill>
                  <a:srgbClr val="404040"/>
                </a:solidFill>
                <a:latin typeface="Carlito"/>
                <a:cs typeface="Carlito"/>
              </a:rPr>
              <a:t>to </a:t>
            </a:r>
            <a:r>
              <a:rPr lang="en-US" sz="2400" spc="-5" dirty="0">
                <a:solidFill>
                  <a:srgbClr val="404040"/>
                </a:solidFill>
                <a:latin typeface="Carlito"/>
                <a:cs typeface="Carlito"/>
              </a:rPr>
              <a:t>land  on </a:t>
            </a:r>
            <a:r>
              <a:rPr lang="en-US" sz="2400" dirty="0">
                <a:solidFill>
                  <a:srgbClr val="404040"/>
                </a:solidFill>
                <a:latin typeface="Carlito"/>
                <a:cs typeface="Carlito"/>
              </a:rPr>
              <a:t>a </a:t>
            </a:r>
            <a:r>
              <a:rPr lang="en-US" sz="2400" spc="-20" dirty="0">
                <a:solidFill>
                  <a:srgbClr val="404040"/>
                </a:solidFill>
                <a:latin typeface="Carlito"/>
                <a:cs typeface="Carlito"/>
              </a:rPr>
              <a:t>drone</a:t>
            </a:r>
            <a:r>
              <a:rPr lang="en-US" sz="2400" spc="-80" dirty="0">
                <a:solidFill>
                  <a:srgbClr val="404040"/>
                </a:solidFill>
                <a:latin typeface="Carlito"/>
                <a:cs typeface="Carlito"/>
              </a:rPr>
              <a:t> </a:t>
            </a:r>
            <a:r>
              <a:rPr lang="en-US" sz="2400" spc="-5" dirty="0">
                <a:solidFill>
                  <a:srgbClr val="404040"/>
                </a:solidFill>
                <a:latin typeface="Carlito"/>
                <a:cs typeface="Carlito"/>
              </a:rPr>
              <a:t>ship.</a:t>
            </a:r>
            <a:endParaRPr lang="en-US" sz="2400" dirty="0">
              <a:latin typeface="Carlito"/>
              <a:cs typeface="Carlito"/>
            </a:endParaRPr>
          </a:p>
          <a:p>
            <a:pPr marL="12700">
              <a:lnSpc>
                <a:spcPct val="100000"/>
              </a:lnSpc>
              <a:spcBef>
                <a:spcPts val="1200"/>
              </a:spcBef>
            </a:pPr>
            <a:r>
              <a:rPr lang="en-US" sz="2400" spc="-20" dirty="0">
                <a:solidFill>
                  <a:srgbClr val="404040"/>
                </a:solidFill>
                <a:latin typeface="Carlito"/>
                <a:cs typeface="Carlito"/>
              </a:rPr>
              <a:t>There were two </a:t>
            </a:r>
            <a:r>
              <a:rPr lang="en-US" sz="2400" spc="-5" dirty="0">
                <a:solidFill>
                  <a:srgbClr val="404040"/>
                </a:solidFill>
                <a:latin typeface="Carlito"/>
                <a:cs typeface="Carlito"/>
              </a:rPr>
              <a:t>such</a:t>
            </a:r>
            <a:r>
              <a:rPr lang="en-US" sz="2400" spc="-50" dirty="0">
                <a:solidFill>
                  <a:srgbClr val="404040"/>
                </a:solidFill>
                <a:latin typeface="Carlito"/>
                <a:cs typeface="Carlito"/>
              </a:rPr>
              <a:t> </a:t>
            </a:r>
            <a:r>
              <a:rPr lang="en-US" sz="2400" spc="-5" dirty="0">
                <a:solidFill>
                  <a:srgbClr val="404040"/>
                </a:solidFill>
                <a:latin typeface="Carlito"/>
                <a:cs typeface="Carlito"/>
              </a:rPr>
              <a:t>occurrences.</a:t>
            </a:r>
            <a:endParaRPr lang="en-US" sz="2400" dirty="0">
              <a:latin typeface="Carlito"/>
              <a:cs typeface="Carlito"/>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0EF61C7-8237-7DEC-02BF-324B40EECE20}"/>
              </a:ext>
            </a:extLst>
          </p:cNvPr>
          <p:cNvPicPr>
            <a:picLocks noChangeAspect="1"/>
          </p:cNvPicPr>
          <p:nvPr/>
        </p:nvPicPr>
        <p:blipFill>
          <a:blip r:embed="rId3"/>
          <a:stretch>
            <a:fillRect/>
          </a:stretch>
        </p:blipFill>
        <p:spPr>
          <a:xfrm>
            <a:off x="1676401" y="3429000"/>
            <a:ext cx="9289585" cy="314733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658555" cy="4763434"/>
          </a:xfrm>
          <a:prstGeom prst="rect">
            <a:avLst/>
          </a:prstGeom>
        </p:spPr>
        <p:txBody>
          <a:bodyPr lIns="91440" tIns="45720" rIns="91440" bIns="45720" anchor="t"/>
          <a:lstStyle/>
          <a:p>
            <a:pPr marL="12700" marR="5080">
              <a:lnSpc>
                <a:spcPct val="91800"/>
              </a:lnSpc>
              <a:spcBef>
                <a:spcPts val="300"/>
              </a:spcBef>
            </a:pPr>
            <a:r>
              <a:rPr lang="en-US" sz="1800" spc="-5" dirty="0">
                <a:solidFill>
                  <a:srgbClr val="404040"/>
                </a:solidFill>
                <a:latin typeface="Carlito"/>
                <a:cs typeface="Carlito"/>
              </a:rPr>
              <a:t>This </a:t>
            </a:r>
            <a:r>
              <a:rPr lang="en-US" sz="1800" dirty="0">
                <a:solidFill>
                  <a:srgbClr val="404040"/>
                </a:solidFill>
                <a:latin typeface="Carlito"/>
                <a:cs typeface="Carlito"/>
              </a:rPr>
              <a:t>query </a:t>
            </a:r>
            <a:r>
              <a:rPr lang="en-US" sz="1800" spc="-5" dirty="0">
                <a:solidFill>
                  <a:srgbClr val="404040"/>
                </a:solidFill>
                <a:latin typeface="Carlito"/>
                <a:cs typeface="Carlito"/>
              </a:rPr>
              <a:t>returns </a:t>
            </a:r>
            <a:r>
              <a:rPr lang="en-US" sz="1800" dirty="0">
                <a:solidFill>
                  <a:srgbClr val="404040"/>
                </a:solidFill>
                <a:latin typeface="Carlito"/>
                <a:cs typeface="Carlito"/>
              </a:rPr>
              <a:t>a </a:t>
            </a:r>
            <a:r>
              <a:rPr lang="en-US" sz="1800" spc="-20" dirty="0">
                <a:solidFill>
                  <a:srgbClr val="404040"/>
                </a:solidFill>
                <a:latin typeface="Carlito"/>
                <a:cs typeface="Carlito"/>
              </a:rPr>
              <a:t>list </a:t>
            </a:r>
            <a:r>
              <a:rPr lang="en-US" sz="1800" spc="-5" dirty="0">
                <a:solidFill>
                  <a:srgbClr val="404040"/>
                </a:solidFill>
                <a:latin typeface="Carlito"/>
                <a:cs typeface="Carlito"/>
              </a:rPr>
              <a:t>of successful</a:t>
            </a:r>
            <a:r>
              <a:rPr lang="en-US" sz="1800" spc="-125" dirty="0">
                <a:solidFill>
                  <a:srgbClr val="404040"/>
                </a:solidFill>
                <a:latin typeface="Carlito"/>
                <a:cs typeface="Carlito"/>
              </a:rPr>
              <a:t> </a:t>
            </a:r>
            <a:r>
              <a:rPr lang="en-US" sz="1800" dirty="0">
                <a:solidFill>
                  <a:srgbClr val="404040"/>
                </a:solidFill>
                <a:latin typeface="Carlito"/>
                <a:cs typeface="Carlito"/>
              </a:rPr>
              <a:t>landings  and </a:t>
            </a:r>
            <a:r>
              <a:rPr lang="en-US" sz="1800" spc="-5" dirty="0">
                <a:solidFill>
                  <a:srgbClr val="404040"/>
                </a:solidFill>
                <a:latin typeface="Carlito"/>
                <a:cs typeface="Carlito"/>
              </a:rPr>
              <a:t>between </a:t>
            </a:r>
            <a:r>
              <a:rPr lang="en-US" sz="1800" dirty="0">
                <a:solidFill>
                  <a:srgbClr val="404040"/>
                </a:solidFill>
                <a:latin typeface="Carlito"/>
                <a:cs typeface="Carlito"/>
              </a:rPr>
              <a:t>2010-06-04 and 2017-03-20  </a:t>
            </a:r>
            <a:r>
              <a:rPr lang="en-US" sz="1800" spc="-25" dirty="0">
                <a:solidFill>
                  <a:srgbClr val="404040"/>
                </a:solidFill>
                <a:latin typeface="Carlito"/>
                <a:cs typeface="Carlito"/>
              </a:rPr>
              <a:t>inclusively.</a:t>
            </a:r>
            <a:endParaRPr lang="en-US" sz="1800" dirty="0">
              <a:latin typeface="Carlito"/>
              <a:cs typeface="Carlito"/>
            </a:endParaRPr>
          </a:p>
          <a:p>
            <a:pPr marL="12700" marR="464184">
              <a:lnSpc>
                <a:spcPct val="91800"/>
              </a:lnSpc>
              <a:spcBef>
                <a:spcPts val="1395"/>
              </a:spcBef>
            </a:pPr>
            <a:r>
              <a:rPr lang="en-US" sz="1800" spc="-20" dirty="0">
                <a:solidFill>
                  <a:srgbClr val="404040"/>
                </a:solidFill>
                <a:latin typeface="Carlito"/>
                <a:cs typeface="Carlito"/>
              </a:rPr>
              <a:t>There </a:t>
            </a:r>
            <a:r>
              <a:rPr lang="en-US" sz="1800" spc="-15" dirty="0">
                <a:solidFill>
                  <a:srgbClr val="404040"/>
                </a:solidFill>
                <a:latin typeface="Carlito"/>
                <a:cs typeface="Carlito"/>
              </a:rPr>
              <a:t>are two </a:t>
            </a:r>
            <a:r>
              <a:rPr lang="en-US" sz="1800" dirty="0">
                <a:solidFill>
                  <a:srgbClr val="404040"/>
                </a:solidFill>
                <a:latin typeface="Carlito"/>
                <a:cs typeface="Carlito"/>
              </a:rPr>
              <a:t>types </a:t>
            </a:r>
            <a:r>
              <a:rPr lang="en-US" sz="1800" spc="-5" dirty="0">
                <a:solidFill>
                  <a:srgbClr val="404040"/>
                </a:solidFill>
                <a:latin typeface="Carlito"/>
                <a:cs typeface="Carlito"/>
              </a:rPr>
              <a:t>of successful</a:t>
            </a:r>
            <a:r>
              <a:rPr lang="en-US" sz="1800" spc="-95" dirty="0">
                <a:solidFill>
                  <a:srgbClr val="404040"/>
                </a:solidFill>
                <a:latin typeface="Carlito"/>
                <a:cs typeface="Carlito"/>
              </a:rPr>
              <a:t> </a:t>
            </a:r>
            <a:r>
              <a:rPr lang="en-US" sz="1800" dirty="0">
                <a:solidFill>
                  <a:srgbClr val="404040"/>
                </a:solidFill>
                <a:latin typeface="Carlito"/>
                <a:cs typeface="Carlito"/>
              </a:rPr>
              <a:t>landing  </a:t>
            </a:r>
            <a:r>
              <a:rPr lang="en-US" sz="1800" spc="-20" dirty="0">
                <a:solidFill>
                  <a:srgbClr val="404040"/>
                </a:solidFill>
                <a:latin typeface="Carlito"/>
                <a:cs typeface="Carlito"/>
              </a:rPr>
              <a:t>outcomes: drone </a:t>
            </a:r>
            <a:r>
              <a:rPr lang="en-US" sz="1800" spc="-5" dirty="0">
                <a:solidFill>
                  <a:srgbClr val="404040"/>
                </a:solidFill>
                <a:latin typeface="Carlito"/>
                <a:cs typeface="Carlito"/>
              </a:rPr>
              <a:t>ship </a:t>
            </a:r>
            <a:r>
              <a:rPr lang="en-US" sz="1800" dirty="0">
                <a:solidFill>
                  <a:srgbClr val="404040"/>
                </a:solidFill>
                <a:latin typeface="Carlito"/>
                <a:cs typeface="Carlito"/>
              </a:rPr>
              <a:t>and </a:t>
            </a:r>
            <a:r>
              <a:rPr lang="en-US" sz="1800" spc="-15" dirty="0">
                <a:solidFill>
                  <a:srgbClr val="404040"/>
                </a:solidFill>
                <a:latin typeface="Carlito"/>
                <a:cs typeface="Carlito"/>
              </a:rPr>
              <a:t>ground </a:t>
            </a:r>
            <a:r>
              <a:rPr lang="en-US" sz="1800" spc="-5" dirty="0">
                <a:solidFill>
                  <a:srgbClr val="404040"/>
                </a:solidFill>
                <a:latin typeface="Carlito"/>
                <a:cs typeface="Carlito"/>
              </a:rPr>
              <a:t>pad  </a:t>
            </a:r>
            <a:r>
              <a:rPr lang="en-US" sz="1800" dirty="0">
                <a:solidFill>
                  <a:srgbClr val="404040"/>
                </a:solidFill>
                <a:latin typeface="Carlito"/>
                <a:cs typeface="Carlito"/>
              </a:rPr>
              <a:t>landings.</a:t>
            </a:r>
            <a:endParaRPr lang="en-US" sz="1800" dirty="0">
              <a:latin typeface="Carlito"/>
              <a:cs typeface="Carlito"/>
            </a:endParaRPr>
          </a:p>
          <a:p>
            <a:pPr marL="12700" marR="561975">
              <a:lnSpc>
                <a:spcPts val="2300"/>
              </a:lnSpc>
              <a:spcBef>
                <a:spcPts val="1160"/>
              </a:spcBef>
            </a:pPr>
            <a:r>
              <a:rPr lang="en-US" sz="1800" spc="-20" dirty="0">
                <a:solidFill>
                  <a:srgbClr val="404040"/>
                </a:solidFill>
                <a:latin typeface="Carlito"/>
                <a:cs typeface="Carlito"/>
              </a:rPr>
              <a:t>There were </a:t>
            </a:r>
            <a:r>
              <a:rPr lang="en-US" sz="1800" dirty="0">
                <a:solidFill>
                  <a:srgbClr val="404040"/>
                </a:solidFill>
                <a:latin typeface="Carlito"/>
                <a:cs typeface="Carlito"/>
              </a:rPr>
              <a:t>8 </a:t>
            </a:r>
            <a:r>
              <a:rPr lang="en-US" sz="1800" spc="-5" dirty="0">
                <a:solidFill>
                  <a:srgbClr val="404040"/>
                </a:solidFill>
                <a:latin typeface="Carlito"/>
                <a:cs typeface="Carlito"/>
              </a:rPr>
              <a:t>successful </a:t>
            </a:r>
            <a:r>
              <a:rPr lang="en-US" sz="1800" dirty="0">
                <a:solidFill>
                  <a:srgbClr val="404040"/>
                </a:solidFill>
                <a:latin typeface="Carlito"/>
                <a:cs typeface="Carlito"/>
              </a:rPr>
              <a:t>landings in</a:t>
            </a:r>
            <a:r>
              <a:rPr lang="en-US" sz="1800" spc="-135" dirty="0">
                <a:solidFill>
                  <a:srgbClr val="404040"/>
                </a:solidFill>
                <a:latin typeface="Carlito"/>
                <a:cs typeface="Carlito"/>
              </a:rPr>
              <a:t> </a:t>
            </a:r>
            <a:r>
              <a:rPr lang="en-US" sz="1800" spc="-25" dirty="0">
                <a:solidFill>
                  <a:srgbClr val="404040"/>
                </a:solidFill>
                <a:latin typeface="Carlito"/>
                <a:cs typeface="Carlito"/>
              </a:rPr>
              <a:t>total  </a:t>
            </a:r>
            <a:r>
              <a:rPr lang="en-US" sz="1800" spc="-5" dirty="0">
                <a:solidFill>
                  <a:srgbClr val="404040"/>
                </a:solidFill>
                <a:latin typeface="Carlito"/>
                <a:cs typeface="Carlito"/>
              </a:rPr>
              <a:t>during </a:t>
            </a:r>
            <a:r>
              <a:rPr lang="en-US" sz="1800" dirty="0">
                <a:solidFill>
                  <a:srgbClr val="404040"/>
                </a:solidFill>
                <a:latin typeface="Carlito"/>
                <a:cs typeface="Carlito"/>
              </a:rPr>
              <a:t>this </a:t>
            </a:r>
            <a:r>
              <a:rPr lang="en-US" sz="1800" spc="-5" dirty="0">
                <a:solidFill>
                  <a:srgbClr val="404040"/>
                </a:solidFill>
                <a:latin typeface="Carlito"/>
                <a:cs typeface="Carlito"/>
              </a:rPr>
              <a:t>time</a:t>
            </a:r>
            <a:r>
              <a:rPr lang="en-US" sz="1800" spc="-85" dirty="0">
                <a:solidFill>
                  <a:srgbClr val="404040"/>
                </a:solidFill>
                <a:latin typeface="Carlito"/>
                <a:cs typeface="Carlito"/>
              </a:rPr>
              <a:t> </a:t>
            </a:r>
            <a:r>
              <a:rPr lang="en-US" sz="1800" spc="-5" dirty="0">
                <a:solidFill>
                  <a:srgbClr val="404040"/>
                </a:solidFill>
                <a:latin typeface="Carlito"/>
                <a:cs typeface="Carlito"/>
              </a:rPr>
              <a:t>period</a:t>
            </a:r>
            <a:endParaRPr lang="en-US" sz="1800" dirty="0">
              <a:latin typeface="Carlito"/>
              <a:cs typeface="Carlito"/>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309F521-B38F-F3CA-49FA-D776D0F18009}"/>
              </a:ext>
            </a:extLst>
          </p:cNvPr>
          <p:cNvPicPr>
            <a:picLocks noChangeAspect="1"/>
          </p:cNvPicPr>
          <p:nvPr/>
        </p:nvPicPr>
        <p:blipFill>
          <a:blip r:embed="rId3"/>
          <a:stretch>
            <a:fillRect/>
          </a:stretch>
        </p:blipFill>
        <p:spPr>
          <a:xfrm>
            <a:off x="5154706" y="1515775"/>
            <a:ext cx="6935620" cy="619699"/>
          </a:xfrm>
          <a:prstGeom prst="rect">
            <a:avLst/>
          </a:prstGeom>
        </p:spPr>
      </p:pic>
      <p:pic>
        <p:nvPicPr>
          <p:cNvPr id="8" name="Picture 7">
            <a:extLst>
              <a:ext uri="{FF2B5EF4-FFF2-40B4-BE49-F238E27FC236}">
                <a16:creationId xmlns:a16="http://schemas.microsoft.com/office/drawing/2014/main" id="{61B06941-923F-6F6A-6187-42B79E806A27}"/>
              </a:ext>
            </a:extLst>
          </p:cNvPr>
          <p:cNvPicPr>
            <a:picLocks noChangeAspect="1"/>
          </p:cNvPicPr>
          <p:nvPr/>
        </p:nvPicPr>
        <p:blipFill rotWithShape="1">
          <a:blip r:embed="rId4"/>
          <a:srcRect l="3050" t="1" r="6295" b="2611"/>
          <a:stretch/>
        </p:blipFill>
        <p:spPr>
          <a:xfrm>
            <a:off x="4706472" y="2365971"/>
            <a:ext cx="6212540" cy="400243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12700" marR="5080">
              <a:lnSpc>
                <a:spcPts val="2290"/>
              </a:lnSpc>
              <a:spcBef>
                <a:spcPts val="270"/>
              </a:spcBef>
            </a:pPr>
            <a:r>
              <a:rPr lang="en-US" sz="2400" spc="-5" dirty="0">
                <a:solidFill>
                  <a:srgbClr val="404040"/>
                </a:solidFill>
                <a:latin typeface="Carlito"/>
                <a:cs typeface="Carlito"/>
              </a:rPr>
              <a:t>The left </a:t>
            </a:r>
            <a:r>
              <a:rPr lang="en-US" sz="2400" dirty="0">
                <a:solidFill>
                  <a:srgbClr val="404040"/>
                </a:solidFill>
                <a:latin typeface="Carlito"/>
                <a:cs typeface="Carlito"/>
              </a:rPr>
              <a:t>map </a:t>
            </a:r>
            <a:r>
              <a:rPr lang="en-US" sz="2400" spc="-15" dirty="0">
                <a:solidFill>
                  <a:srgbClr val="404040"/>
                </a:solidFill>
                <a:latin typeface="Carlito"/>
                <a:cs typeface="Carlito"/>
              </a:rPr>
              <a:t>shows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t>
            </a:r>
            <a:r>
              <a:rPr lang="en-US" sz="2400" spc="-25" dirty="0">
                <a:solidFill>
                  <a:srgbClr val="404040"/>
                </a:solidFill>
                <a:latin typeface="Carlito"/>
                <a:cs typeface="Carlito"/>
              </a:rPr>
              <a:t>relative </a:t>
            </a:r>
            <a:r>
              <a:rPr lang="en-US" sz="2400" spc="-5" dirty="0">
                <a:solidFill>
                  <a:srgbClr val="404040"/>
                </a:solidFill>
                <a:latin typeface="Carlito"/>
                <a:cs typeface="Carlito"/>
              </a:rPr>
              <a:t>US </a:t>
            </a:r>
            <a:r>
              <a:rPr lang="en-US" sz="2400" dirty="0">
                <a:solidFill>
                  <a:srgbClr val="404040"/>
                </a:solidFill>
                <a:latin typeface="Carlito"/>
                <a:cs typeface="Carlito"/>
              </a:rPr>
              <a:t>map. </a:t>
            </a:r>
            <a:r>
              <a:rPr lang="en-US" sz="2400" spc="-5" dirty="0">
                <a:solidFill>
                  <a:srgbClr val="404040"/>
                </a:solidFill>
                <a:latin typeface="Carlito"/>
                <a:cs typeface="Carlito"/>
              </a:rPr>
              <a:t>The right </a:t>
            </a:r>
            <a:r>
              <a:rPr lang="en-US" sz="2400" dirty="0">
                <a:solidFill>
                  <a:srgbClr val="404040"/>
                </a:solidFill>
                <a:latin typeface="Carlito"/>
                <a:cs typeface="Carlito"/>
              </a:rPr>
              <a:t>map </a:t>
            </a:r>
            <a:r>
              <a:rPr lang="en-US" sz="2400" spc="-15" dirty="0">
                <a:solidFill>
                  <a:srgbClr val="404040"/>
                </a:solidFill>
                <a:latin typeface="Carlito"/>
                <a:cs typeface="Carlito"/>
              </a:rPr>
              <a:t>shows </a:t>
            </a:r>
            <a:r>
              <a:rPr lang="en-US" sz="2400" dirty="0">
                <a:solidFill>
                  <a:srgbClr val="404040"/>
                </a:solidFill>
                <a:latin typeface="Carlito"/>
                <a:cs typeface="Carlito"/>
              </a:rPr>
              <a:t>the </a:t>
            </a:r>
            <a:r>
              <a:rPr lang="en-US" sz="2400" spc="-20" dirty="0">
                <a:solidFill>
                  <a:srgbClr val="404040"/>
                </a:solidFill>
                <a:latin typeface="Carlito"/>
                <a:cs typeface="Carlito"/>
              </a:rPr>
              <a:t>two </a:t>
            </a:r>
            <a:r>
              <a:rPr lang="en-US" sz="2400" spc="-5" dirty="0">
                <a:solidFill>
                  <a:srgbClr val="404040"/>
                </a:solidFill>
                <a:latin typeface="Carlito"/>
                <a:cs typeface="Carlito"/>
              </a:rPr>
              <a:t>Florida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5" dirty="0">
                <a:solidFill>
                  <a:srgbClr val="404040"/>
                </a:solidFill>
                <a:latin typeface="Carlito"/>
                <a:cs typeface="Carlito"/>
              </a:rPr>
              <a:t>since they </a:t>
            </a:r>
            <a:r>
              <a:rPr lang="en-US" sz="2400" spc="-20" dirty="0">
                <a:solidFill>
                  <a:srgbClr val="404040"/>
                </a:solidFill>
                <a:latin typeface="Carlito"/>
                <a:cs typeface="Carlito"/>
              </a:rPr>
              <a:t>are </a:t>
            </a:r>
            <a:r>
              <a:rPr lang="en-US" sz="2400" spc="-15" dirty="0">
                <a:solidFill>
                  <a:srgbClr val="404040"/>
                </a:solidFill>
                <a:latin typeface="Carlito"/>
                <a:cs typeface="Carlito"/>
              </a:rPr>
              <a:t>very </a:t>
            </a:r>
            <a:r>
              <a:rPr lang="en-US" sz="2400" dirty="0">
                <a:solidFill>
                  <a:srgbClr val="404040"/>
                </a:solidFill>
                <a:latin typeface="Carlito"/>
                <a:cs typeface="Carlito"/>
              </a:rPr>
              <a:t>close </a:t>
            </a:r>
            <a:r>
              <a:rPr lang="en-US" sz="2400" spc="-20" dirty="0">
                <a:solidFill>
                  <a:srgbClr val="404040"/>
                </a:solidFill>
                <a:latin typeface="Carlito"/>
                <a:cs typeface="Carlito"/>
              </a:rPr>
              <a:t>to </a:t>
            </a:r>
            <a:r>
              <a:rPr lang="en-US" sz="2400" dirty="0">
                <a:solidFill>
                  <a:srgbClr val="404040"/>
                </a:solidFill>
                <a:latin typeface="Carlito"/>
                <a:cs typeface="Carlito"/>
              </a:rPr>
              <a:t>each </a:t>
            </a:r>
            <a:r>
              <a:rPr lang="en-US" sz="2400" spc="-65" dirty="0">
                <a:solidFill>
                  <a:srgbClr val="404040"/>
                </a:solidFill>
                <a:latin typeface="Carlito"/>
                <a:cs typeface="Carlito"/>
              </a:rPr>
              <a:t>other.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are </a:t>
            </a:r>
            <a:r>
              <a:rPr lang="en-US" sz="2400" spc="-5" dirty="0">
                <a:solidFill>
                  <a:srgbClr val="404040"/>
                </a:solidFill>
                <a:latin typeface="Carlito"/>
                <a:cs typeface="Carlito"/>
              </a:rPr>
              <a:t>near </a:t>
            </a:r>
            <a:r>
              <a:rPr lang="en-US" sz="2400" dirty="0">
                <a:solidFill>
                  <a:srgbClr val="404040"/>
                </a:solidFill>
                <a:latin typeface="Carlito"/>
                <a:cs typeface="Carlito"/>
              </a:rPr>
              <a:t>the</a:t>
            </a:r>
            <a:r>
              <a:rPr lang="en-US" sz="2400" spc="125" dirty="0">
                <a:solidFill>
                  <a:srgbClr val="404040"/>
                </a:solidFill>
                <a:latin typeface="Carlito"/>
                <a:cs typeface="Carlito"/>
              </a:rPr>
              <a:t> </a:t>
            </a:r>
            <a:r>
              <a:rPr lang="en-US" sz="2400" spc="-5" dirty="0">
                <a:solidFill>
                  <a:srgbClr val="404040"/>
                </a:solidFill>
                <a:latin typeface="Carlito"/>
                <a:cs typeface="Carlito"/>
              </a:rPr>
              <a:t>ocean.</a:t>
            </a:r>
            <a:endParaRPr lang="en-US" sz="2400" dirty="0">
              <a:latin typeface="Carlito"/>
              <a:cs typeface="Carlito"/>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sz="3400" dirty="0">
                <a:solidFill>
                  <a:srgbClr val="0B49CB"/>
                </a:solidFill>
                <a:latin typeface="Abadi"/>
              </a:rPr>
              <a:t>Launch Site Locations	</a:t>
            </a:r>
            <a:endParaRPr lang="en-US" sz="3400" dirty="0">
              <a:solidFill>
                <a:srgbClr val="0B49CB"/>
              </a:solidFill>
              <a:latin typeface="Abadi"/>
            </a:endParaRPr>
          </a:p>
        </p:txBody>
      </p:sp>
      <p:sp>
        <p:nvSpPr>
          <p:cNvPr id="4" name="object 4">
            <a:extLst>
              <a:ext uri="{FF2B5EF4-FFF2-40B4-BE49-F238E27FC236}">
                <a16:creationId xmlns:a16="http://schemas.microsoft.com/office/drawing/2014/main" id="{0D5C5BAB-8888-59F1-69EA-03B1F45A9080}"/>
              </a:ext>
            </a:extLst>
          </p:cNvPr>
          <p:cNvSpPr/>
          <p:nvPr/>
        </p:nvSpPr>
        <p:spPr>
          <a:xfrm>
            <a:off x="630846" y="2890489"/>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12700">
              <a:lnSpc>
                <a:spcPts val="2305"/>
              </a:lnSpc>
              <a:spcBef>
                <a:spcPts val="100"/>
              </a:spcBef>
            </a:pPr>
            <a:r>
              <a:rPr lang="en-US" sz="2400" spc="-25" dirty="0">
                <a:solidFill>
                  <a:srgbClr val="404040"/>
                </a:solidFill>
                <a:latin typeface="Carlito"/>
                <a:cs typeface="Carlito"/>
              </a:rPr>
              <a:t>Clusters </a:t>
            </a:r>
            <a:r>
              <a:rPr lang="en-US" sz="2400" spc="-5" dirty="0">
                <a:solidFill>
                  <a:srgbClr val="404040"/>
                </a:solidFill>
                <a:latin typeface="Carlito"/>
                <a:cs typeface="Carlito"/>
              </a:rPr>
              <a:t>on </a:t>
            </a:r>
            <a:r>
              <a:rPr lang="en-US" sz="2400" spc="-15" dirty="0">
                <a:solidFill>
                  <a:srgbClr val="404040"/>
                </a:solidFill>
                <a:latin typeface="Carlito"/>
                <a:cs typeface="Carlito"/>
              </a:rPr>
              <a:t>Folium </a:t>
            </a:r>
            <a:r>
              <a:rPr lang="en-US" sz="2400" dirty="0">
                <a:solidFill>
                  <a:srgbClr val="404040"/>
                </a:solidFill>
                <a:latin typeface="Carlito"/>
                <a:cs typeface="Carlito"/>
              </a:rPr>
              <a:t>map </a:t>
            </a:r>
            <a:r>
              <a:rPr lang="en-US" sz="2400" spc="-5" dirty="0">
                <a:solidFill>
                  <a:srgbClr val="404040"/>
                </a:solidFill>
                <a:latin typeface="Carlito"/>
                <a:cs typeface="Carlito"/>
              </a:rPr>
              <a:t>can </a:t>
            </a:r>
            <a:r>
              <a:rPr lang="en-US" sz="2400" dirty="0">
                <a:solidFill>
                  <a:srgbClr val="404040"/>
                </a:solidFill>
                <a:latin typeface="Carlito"/>
                <a:cs typeface="Carlito"/>
              </a:rPr>
              <a:t>be </a:t>
            </a:r>
            <a:r>
              <a:rPr lang="en-US" sz="2400" spc="-20" dirty="0">
                <a:solidFill>
                  <a:srgbClr val="404040"/>
                </a:solidFill>
                <a:latin typeface="Carlito"/>
                <a:cs typeface="Carlito"/>
              </a:rPr>
              <a:t>clicked </a:t>
            </a:r>
            <a:r>
              <a:rPr lang="en-US" sz="2400" spc="-5" dirty="0">
                <a:solidFill>
                  <a:srgbClr val="404040"/>
                </a:solidFill>
                <a:latin typeface="Carlito"/>
                <a:cs typeface="Carlito"/>
              </a:rPr>
              <a:t>on </a:t>
            </a:r>
            <a:r>
              <a:rPr lang="en-US" sz="2400" spc="-20" dirty="0">
                <a:solidFill>
                  <a:srgbClr val="404040"/>
                </a:solidFill>
                <a:latin typeface="Carlito"/>
                <a:cs typeface="Carlito"/>
              </a:rPr>
              <a:t>to display </a:t>
            </a:r>
            <a:r>
              <a:rPr lang="en-US" sz="2400" dirty="0">
                <a:solidFill>
                  <a:srgbClr val="404040"/>
                </a:solidFill>
                <a:latin typeface="Carlito"/>
                <a:cs typeface="Carlito"/>
              </a:rPr>
              <a:t>each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 </a:t>
            </a:r>
            <a:r>
              <a:rPr lang="en-US" sz="2400" spc="-5" dirty="0">
                <a:solidFill>
                  <a:srgbClr val="404040"/>
                </a:solidFill>
                <a:latin typeface="Carlito"/>
                <a:cs typeface="Carlito"/>
              </a:rPr>
              <a:t>(green icon) </a:t>
            </a:r>
            <a:r>
              <a:rPr lang="en-US" sz="2400" dirty="0">
                <a:solidFill>
                  <a:srgbClr val="404040"/>
                </a:solidFill>
                <a:latin typeface="Carlito"/>
                <a:cs typeface="Carlito"/>
              </a:rPr>
              <a:t>and</a:t>
            </a:r>
            <a:r>
              <a:rPr lang="en-US" sz="2400" spc="5" dirty="0">
                <a:solidFill>
                  <a:srgbClr val="404040"/>
                </a:solidFill>
                <a:latin typeface="Carlito"/>
                <a:cs typeface="Carlito"/>
              </a:rPr>
              <a:t> </a:t>
            </a:r>
            <a:r>
              <a:rPr lang="en-US" sz="2400" spc="-20" dirty="0">
                <a:solidFill>
                  <a:srgbClr val="404040"/>
                </a:solidFill>
                <a:latin typeface="Carlito"/>
                <a:cs typeface="Carlito"/>
              </a:rPr>
              <a:t>failed</a:t>
            </a:r>
            <a:endParaRPr lang="en-US" sz="2400" dirty="0">
              <a:latin typeface="Carlito"/>
              <a:cs typeface="Carlito"/>
            </a:endParaRPr>
          </a:p>
          <a:p>
            <a:pPr marL="12700">
              <a:lnSpc>
                <a:spcPts val="2305"/>
              </a:lnSpc>
            </a:pPr>
            <a:r>
              <a:rPr lang="en-US" sz="2400" spc="-5" dirty="0">
                <a:solidFill>
                  <a:srgbClr val="404040"/>
                </a:solidFill>
                <a:latin typeface="Carlito"/>
                <a:cs typeface="Carlito"/>
              </a:rPr>
              <a:t>landing </a:t>
            </a:r>
            <a:r>
              <a:rPr lang="en-US" sz="2400" spc="-15" dirty="0">
                <a:solidFill>
                  <a:srgbClr val="404040"/>
                </a:solidFill>
                <a:latin typeface="Carlito"/>
                <a:cs typeface="Carlito"/>
              </a:rPr>
              <a:t>(red </a:t>
            </a:r>
            <a:r>
              <a:rPr lang="en-US" sz="2400" spc="-5" dirty="0">
                <a:solidFill>
                  <a:srgbClr val="404040"/>
                </a:solidFill>
                <a:latin typeface="Carlito"/>
                <a:cs typeface="Carlito"/>
              </a:rPr>
              <a:t>icon). </a:t>
            </a:r>
            <a:r>
              <a:rPr lang="en-US" sz="2400" dirty="0">
                <a:solidFill>
                  <a:srgbClr val="404040"/>
                </a:solidFill>
                <a:latin typeface="Carlito"/>
                <a:cs typeface="Carlito"/>
              </a:rPr>
              <a:t>In this </a:t>
            </a:r>
            <a:r>
              <a:rPr lang="en-US" sz="2400" spc="-25" dirty="0">
                <a:solidFill>
                  <a:srgbClr val="404040"/>
                </a:solidFill>
                <a:latin typeface="Carlito"/>
                <a:cs typeface="Carlito"/>
              </a:rPr>
              <a:t>example </a:t>
            </a:r>
            <a:r>
              <a:rPr lang="en-US" sz="2400" spc="-40" dirty="0">
                <a:solidFill>
                  <a:srgbClr val="404040"/>
                </a:solidFill>
                <a:latin typeface="Carlito"/>
                <a:cs typeface="Carlito"/>
              </a:rPr>
              <a:t>VAFB </a:t>
            </a:r>
            <a:r>
              <a:rPr lang="en-US" sz="2400" spc="-5" dirty="0">
                <a:solidFill>
                  <a:srgbClr val="404040"/>
                </a:solidFill>
                <a:latin typeface="Carlito"/>
                <a:cs typeface="Carlito"/>
              </a:rPr>
              <a:t>SLC-4E </a:t>
            </a:r>
            <a:r>
              <a:rPr lang="en-US" sz="2400" spc="-20" dirty="0">
                <a:solidFill>
                  <a:srgbClr val="404040"/>
                </a:solidFill>
                <a:latin typeface="Carlito"/>
                <a:cs typeface="Carlito"/>
              </a:rPr>
              <a:t>shows </a:t>
            </a:r>
            <a:r>
              <a:rPr lang="en-US" sz="2400" dirty="0">
                <a:solidFill>
                  <a:srgbClr val="404040"/>
                </a:solidFill>
                <a:latin typeface="Carlito"/>
                <a:cs typeface="Carlito"/>
              </a:rPr>
              <a:t>4 </a:t>
            </a:r>
            <a:r>
              <a:rPr lang="en-US" sz="2400" spc="-5" dirty="0">
                <a:solidFill>
                  <a:srgbClr val="404040"/>
                </a:solidFill>
                <a:latin typeface="Carlito"/>
                <a:cs typeface="Carlito"/>
              </a:rPr>
              <a:t>successful landings </a:t>
            </a:r>
            <a:r>
              <a:rPr lang="en-US" sz="2400" dirty="0">
                <a:solidFill>
                  <a:srgbClr val="404040"/>
                </a:solidFill>
                <a:latin typeface="Carlito"/>
                <a:cs typeface="Carlito"/>
              </a:rPr>
              <a:t>and 6 </a:t>
            </a:r>
            <a:r>
              <a:rPr lang="en-US" sz="2400" spc="-20" dirty="0">
                <a:solidFill>
                  <a:srgbClr val="404040"/>
                </a:solidFill>
                <a:latin typeface="Carlito"/>
                <a:cs typeface="Carlito"/>
              </a:rPr>
              <a:t>failed</a:t>
            </a:r>
            <a:r>
              <a:rPr lang="en-US" sz="2400" spc="-65" dirty="0">
                <a:solidFill>
                  <a:srgbClr val="404040"/>
                </a:solidFill>
                <a:latin typeface="Carlito"/>
                <a:cs typeface="Carlito"/>
              </a:rPr>
              <a:t> </a:t>
            </a:r>
            <a:r>
              <a:rPr lang="en-US" sz="2400" spc="-5" dirty="0">
                <a:solidFill>
                  <a:srgbClr val="404040"/>
                </a:solidFill>
                <a:latin typeface="Carlito"/>
                <a:cs typeface="Carlito"/>
              </a:rPr>
              <a:t>landings.</a:t>
            </a:r>
            <a:endParaRPr lang="en-US" sz="2400" dirty="0">
              <a:latin typeface="Carlito"/>
              <a:cs typeface="Carlito"/>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sz="3700" dirty="0">
                <a:solidFill>
                  <a:srgbClr val="0B49CB"/>
                </a:solidFill>
                <a:latin typeface="Abadi"/>
              </a:rPr>
              <a:t>Color-Coded Launch Markers	</a:t>
            </a:r>
            <a:endParaRPr lang="en-US" sz="3700" dirty="0">
              <a:solidFill>
                <a:srgbClr val="0B49CB"/>
              </a:solidFill>
              <a:latin typeface="Abadi"/>
            </a:endParaRPr>
          </a:p>
        </p:txBody>
      </p:sp>
      <p:sp>
        <p:nvSpPr>
          <p:cNvPr id="2" name="object 4">
            <a:extLst>
              <a:ext uri="{FF2B5EF4-FFF2-40B4-BE49-F238E27FC236}">
                <a16:creationId xmlns:a16="http://schemas.microsoft.com/office/drawing/2014/main" id="{C5DC6A19-A65E-79F4-1FDE-6C2C0CC56C22}"/>
              </a:ext>
            </a:extLst>
          </p:cNvPr>
          <p:cNvSpPr/>
          <p:nvPr/>
        </p:nvSpPr>
        <p:spPr>
          <a:xfrm>
            <a:off x="3597716" y="3119179"/>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marL="12700" marR="5080" algn="just">
              <a:lnSpc>
                <a:spcPct val="80000"/>
              </a:lnSpc>
              <a:spcBef>
                <a:spcPts val="585"/>
              </a:spcBef>
            </a:pPr>
            <a:r>
              <a:rPr lang="en-US" sz="2400" spc="-5" dirty="0">
                <a:solidFill>
                  <a:srgbClr val="404040"/>
                </a:solidFill>
                <a:latin typeface="Carlito"/>
                <a:cs typeface="Carlito"/>
              </a:rPr>
              <a:t>Using </a:t>
            </a:r>
            <a:r>
              <a:rPr lang="en-US" sz="2400" spc="-10" dirty="0">
                <a:solidFill>
                  <a:srgbClr val="404040"/>
                </a:solidFill>
                <a:latin typeface="Carlito"/>
                <a:cs typeface="Carlito"/>
              </a:rPr>
              <a:t>KSC </a:t>
            </a:r>
            <a:r>
              <a:rPr lang="en-US" sz="2400" spc="-15" dirty="0">
                <a:solidFill>
                  <a:srgbClr val="404040"/>
                </a:solidFill>
                <a:latin typeface="Carlito"/>
                <a:cs typeface="Carlito"/>
              </a:rPr>
              <a:t>LC-39A </a:t>
            </a:r>
            <a:r>
              <a:rPr lang="en-US" sz="2400" dirty="0">
                <a:solidFill>
                  <a:srgbClr val="404040"/>
                </a:solidFill>
                <a:latin typeface="Carlito"/>
                <a:cs typeface="Carlito"/>
              </a:rPr>
              <a:t>as an </a:t>
            </a:r>
            <a:r>
              <a:rPr lang="en-US" sz="2400" spc="-25" dirty="0">
                <a:solidFill>
                  <a:srgbClr val="404040"/>
                </a:solidFill>
                <a:latin typeface="Carlito"/>
                <a:cs typeface="Carlito"/>
              </a:rPr>
              <a:t>example, </a:t>
            </a:r>
            <a:r>
              <a:rPr lang="en-US" sz="2400" dirty="0">
                <a:solidFill>
                  <a:srgbClr val="404040"/>
                </a:solidFill>
                <a:latin typeface="Carlito"/>
                <a:cs typeface="Carlito"/>
              </a:rPr>
              <a:t>launch </a:t>
            </a:r>
            <a:r>
              <a:rPr lang="en-US" sz="2400" spc="-15" dirty="0">
                <a:solidFill>
                  <a:srgbClr val="404040"/>
                </a:solidFill>
                <a:latin typeface="Carlito"/>
                <a:cs typeface="Carlito"/>
              </a:rPr>
              <a:t>sites are </a:t>
            </a:r>
            <a:r>
              <a:rPr lang="en-US" sz="2400" spc="-10" dirty="0">
                <a:solidFill>
                  <a:srgbClr val="404040"/>
                </a:solidFill>
                <a:latin typeface="Carlito"/>
                <a:cs typeface="Carlito"/>
              </a:rPr>
              <a:t>very </a:t>
            </a:r>
            <a:r>
              <a:rPr lang="en-US" sz="2400" spc="-5" dirty="0">
                <a:solidFill>
                  <a:srgbClr val="404040"/>
                </a:solidFill>
                <a:latin typeface="Carlito"/>
                <a:cs typeface="Carlito"/>
              </a:rPr>
              <a:t>close </a:t>
            </a:r>
            <a:r>
              <a:rPr lang="en-US" sz="2400" spc="-25" dirty="0">
                <a:solidFill>
                  <a:srgbClr val="404040"/>
                </a:solidFill>
                <a:latin typeface="Carlito"/>
                <a:cs typeface="Carlito"/>
              </a:rPr>
              <a:t>to </a:t>
            </a:r>
            <a:r>
              <a:rPr lang="en-US" sz="2400" spc="-35" dirty="0">
                <a:solidFill>
                  <a:srgbClr val="404040"/>
                </a:solidFill>
                <a:latin typeface="Carlito"/>
                <a:cs typeface="Carlito"/>
              </a:rPr>
              <a:t>railways </a:t>
            </a:r>
            <a:r>
              <a:rPr lang="en-US" sz="2400" spc="-25" dirty="0">
                <a:solidFill>
                  <a:srgbClr val="404040"/>
                </a:solidFill>
                <a:latin typeface="Carlito"/>
                <a:cs typeface="Carlito"/>
              </a:rPr>
              <a:t>for </a:t>
            </a:r>
            <a:r>
              <a:rPr lang="en-US" sz="2400" spc="-20" dirty="0">
                <a:solidFill>
                  <a:srgbClr val="404040"/>
                </a:solidFill>
                <a:latin typeface="Carlito"/>
                <a:cs typeface="Carlito"/>
              </a:rPr>
              <a:t>large </a:t>
            </a:r>
            <a:r>
              <a:rPr lang="en-US" sz="2400" spc="-5" dirty="0">
                <a:solidFill>
                  <a:srgbClr val="404040"/>
                </a:solidFill>
                <a:latin typeface="Carlito"/>
                <a:cs typeface="Carlito"/>
              </a:rPr>
              <a:t>part and supply  </a:t>
            </a:r>
            <a:r>
              <a:rPr lang="en-US" sz="2400" spc="-10" dirty="0">
                <a:solidFill>
                  <a:srgbClr val="404040"/>
                </a:solidFill>
                <a:latin typeface="Carlito"/>
                <a:cs typeface="Carlito"/>
              </a:rPr>
              <a:t>transportation. </a:t>
            </a:r>
            <a:r>
              <a:rPr lang="en-US" sz="2400" spc="-5" dirty="0">
                <a:solidFill>
                  <a:srgbClr val="404040"/>
                </a:solidFill>
                <a:latin typeface="Carlito"/>
                <a:cs typeface="Carlito"/>
              </a:rPr>
              <a:t>Launch </a:t>
            </a:r>
            <a:r>
              <a:rPr lang="en-US" sz="2400" spc="-15" dirty="0">
                <a:solidFill>
                  <a:srgbClr val="404040"/>
                </a:solidFill>
                <a:latin typeface="Carlito"/>
                <a:cs typeface="Carlito"/>
              </a:rPr>
              <a:t>sites are </a:t>
            </a:r>
            <a:r>
              <a:rPr lang="en-US" sz="2400" dirty="0">
                <a:solidFill>
                  <a:srgbClr val="404040"/>
                </a:solidFill>
                <a:latin typeface="Carlito"/>
                <a:cs typeface="Carlito"/>
              </a:rPr>
              <a:t>close </a:t>
            </a:r>
            <a:r>
              <a:rPr lang="en-US" sz="2400" spc="-20" dirty="0">
                <a:solidFill>
                  <a:srgbClr val="404040"/>
                </a:solidFill>
                <a:latin typeface="Carlito"/>
                <a:cs typeface="Carlito"/>
              </a:rPr>
              <a:t>to </a:t>
            </a:r>
            <a:r>
              <a:rPr lang="en-US" sz="2400" spc="-25" dirty="0">
                <a:solidFill>
                  <a:srgbClr val="404040"/>
                </a:solidFill>
                <a:latin typeface="Carlito"/>
                <a:cs typeface="Carlito"/>
              </a:rPr>
              <a:t>highways </a:t>
            </a:r>
            <a:r>
              <a:rPr lang="en-US" sz="2400" spc="-30" dirty="0">
                <a:solidFill>
                  <a:srgbClr val="404040"/>
                </a:solidFill>
                <a:latin typeface="Carlito"/>
                <a:cs typeface="Carlito"/>
              </a:rPr>
              <a:t>for </a:t>
            </a:r>
            <a:r>
              <a:rPr lang="en-US" sz="2400" spc="-5" dirty="0">
                <a:solidFill>
                  <a:srgbClr val="404040"/>
                </a:solidFill>
                <a:latin typeface="Carlito"/>
                <a:cs typeface="Carlito"/>
              </a:rPr>
              <a:t>human </a:t>
            </a:r>
            <a:r>
              <a:rPr lang="en-US" sz="2400" dirty="0">
                <a:solidFill>
                  <a:srgbClr val="404040"/>
                </a:solidFill>
                <a:latin typeface="Carlito"/>
                <a:cs typeface="Carlito"/>
              </a:rPr>
              <a:t>and </a:t>
            </a:r>
            <a:r>
              <a:rPr lang="en-US" sz="2400" spc="-10" dirty="0">
                <a:solidFill>
                  <a:srgbClr val="404040"/>
                </a:solidFill>
                <a:latin typeface="Carlito"/>
                <a:cs typeface="Carlito"/>
              </a:rPr>
              <a:t>supply transport. Launch </a:t>
            </a:r>
            <a:r>
              <a:rPr lang="en-US" sz="2400" spc="-15" dirty="0">
                <a:solidFill>
                  <a:srgbClr val="404040"/>
                </a:solidFill>
                <a:latin typeface="Carlito"/>
                <a:cs typeface="Carlito"/>
              </a:rPr>
              <a:t>sites  </a:t>
            </a:r>
            <a:r>
              <a:rPr lang="en-US" sz="2400" spc="-20" dirty="0">
                <a:solidFill>
                  <a:srgbClr val="404040"/>
                </a:solidFill>
                <a:latin typeface="Carlito"/>
                <a:cs typeface="Carlito"/>
              </a:rPr>
              <a:t>are </a:t>
            </a:r>
            <a:r>
              <a:rPr lang="en-US" sz="2400" spc="-5" dirty="0">
                <a:solidFill>
                  <a:srgbClr val="404040"/>
                </a:solidFill>
                <a:latin typeface="Carlito"/>
                <a:cs typeface="Carlito"/>
              </a:rPr>
              <a:t>also </a:t>
            </a:r>
            <a:r>
              <a:rPr lang="en-US" sz="2400" dirty="0">
                <a:solidFill>
                  <a:srgbClr val="404040"/>
                </a:solidFill>
                <a:latin typeface="Carlito"/>
                <a:cs typeface="Carlito"/>
              </a:rPr>
              <a:t>close </a:t>
            </a:r>
            <a:r>
              <a:rPr lang="en-US" sz="2400" spc="-15" dirty="0">
                <a:solidFill>
                  <a:srgbClr val="404040"/>
                </a:solidFill>
                <a:latin typeface="Carlito"/>
                <a:cs typeface="Carlito"/>
              </a:rPr>
              <a:t>to </a:t>
            </a:r>
            <a:r>
              <a:rPr lang="en-US" sz="2400" spc="-10" dirty="0">
                <a:solidFill>
                  <a:srgbClr val="404040"/>
                </a:solidFill>
                <a:latin typeface="Carlito"/>
                <a:cs typeface="Carlito"/>
              </a:rPr>
              <a:t>coasts </a:t>
            </a:r>
            <a:r>
              <a:rPr lang="en-US" sz="2400" spc="-5" dirty="0">
                <a:solidFill>
                  <a:srgbClr val="404040"/>
                </a:solidFill>
                <a:latin typeface="Carlito"/>
                <a:cs typeface="Carlito"/>
              </a:rPr>
              <a:t>and </a:t>
            </a:r>
            <a:r>
              <a:rPr lang="en-US" sz="2400" spc="-20" dirty="0">
                <a:solidFill>
                  <a:srgbClr val="404040"/>
                </a:solidFill>
                <a:latin typeface="Carlito"/>
                <a:cs typeface="Carlito"/>
              </a:rPr>
              <a:t>relatively </a:t>
            </a:r>
            <a:r>
              <a:rPr lang="en-US" sz="2400" spc="-25" dirty="0">
                <a:solidFill>
                  <a:srgbClr val="404040"/>
                </a:solidFill>
                <a:latin typeface="Carlito"/>
                <a:cs typeface="Carlito"/>
              </a:rPr>
              <a:t>far from </a:t>
            </a:r>
            <a:r>
              <a:rPr lang="en-US" sz="2400" spc="-5" dirty="0">
                <a:solidFill>
                  <a:srgbClr val="404040"/>
                </a:solidFill>
                <a:latin typeface="Carlito"/>
                <a:cs typeface="Carlito"/>
              </a:rPr>
              <a:t>cities so </a:t>
            </a:r>
            <a:r>
              <a:rPr lang="en-US" sz="2400" spc="-10" dirty="0">
                <a:solidFill>
                  <a:srgbClr val="404040"/>
                </a:solidFill>
                <a:latin typeface="Carlito"/>
                <a:cs typeface="Carlito"/>
              </a:rPr>
              <a:t>that </a:t>
            </a:r>
            <a:r>
              <a:rPr lang="en-US" sz="2400" spc="-5" dirty="0">
                <a:solidFill>
                  <a:srgbClr val="404040"/>
                </a:solidFill>
                <a:latin typeface="Carlito"/>
                <a:cs typeface="Carlito"/>
              </a:rPr>
              <a:t>launch </a:t>
            </a:r>
            <a:r>
              <a:rPr lang="en-US" sz="2400" spc="-20" dirty="0">
                <a:solidFill>
                  <a:srgbClr val="404040"/>
                </a:solidFill>
                <a:latin typeface="Carlito"/>
                <a:cs typeface="Carlito"/>
              </a:rPr>
              <a:t>failures </a:t>
            </a:r>
            <a:r>
              <a:rPr lang="en-US" sz="2400" spc="-5" dirty="0">
                <a:solidFill>
                  <a:srgbClr val="404040"/>
                </a:solidFill>
                <a:latin typeface="Carlito"/>
                <a:cs typeface="Carlito"/>
              </a:rPr>
              <a:t>can land in the sea </a:t>
            </a:r>
            <a:r>
              <a:rPr lang="en-US" sz="2400" spc="-40" dirty="0">
                <a:solidFill>
                  <a:srgbClr val="404040"/>
                </a:solidFill>
                <a:latin typeface="Carlito"/>
                <a:cs typeface="Carlito"/>
              </a:rPr>
              <a:t>to  </a:t>
            </a:r>
            <a:r>
              <a:rPr lang="en-US" sz="2400" spc="-25" dirty="0">
                <a:solidFill>
                  <a:srgbClr val="404040"/>
                </a:solidFill>
                <a:latin typeface="Carlito"/>
                <a:cs typeface="Carlito"/>
              </a:rPr>
              <a:t>avoid </a:t>
            </a:r>
            <a:r>
              <a:rPr lang="en-US" sz="2400" spc="-40" dirty="0">
                <a:solidFill>
                  <a:srgbClr val="404040"/>
                </a:solidFill>
                <a:latin typeface="Carlito"/>
                <a:cs typeface="Carlito"/>
              </a:rPr>
              <a:t>rockets </a:t>
            </a:r>
            <a:r>
              <a:rPr lang="en-US" sz="2400" spc="-10" dirty="0">
                <a:solidFill>
                  <a:srgbClr val="404040"/>
                </a:solidFill>
                <a:latin typeface="Carlito"/>
                <a:cs typeface="Carlito"/>
              </a:rPr>
              <a:t>falling </a:t>
            </a:r>
            <a:r>
              <a:rPr lang="en-US" sz="2400" spc="-5" dirty="0">
                <a:solidFill>
                  <a:srgbClr val="404040"/>
                </a:solidFill>
                <a:latin typeface="Carlito"/>
                <a:cs typeface="Carlito"/>
              </a:rPr>
              <a:t>on densely </a:t>
            </a:r>
            <a:r>
              <a:rPr lang="en-US" sz="2400" spc="-20" dirty="0">
                <a:solidFill>
                  <a:srgbClr val="404040"/>
                </a:solidFill>
                <a:latin typeface="Carlito"/>
                <a:cs typeface="Carlito"/>
              </a:rPr>
              <a:t>populated</a:t>
            </a:r>
            <a:r>
              <a:rPr lang="en-US" sz="2400" spc="-30" dirty="0">
                <a:solidFill>
                  <a:srgbClr val="404040"/>
                </a:solidFill>
                <a:latin typeface="Carlito"/>
                <a:cs typeface="Carlito"/>
              </a:rPr>
              <a:t> </a:t>
            </a:r>
            <a:r>
              <a:rPr lang="en-US" sz="2400" spc="-5" dirty="0">
                <a:solidFill>
                  <a:srgbClr val="404040"/>
                </a:solidFill>
                <a:latin typeface="Carlito"/>
                <a:cs typeface="Carlito"/>
              </a:rPr>
              <a:t>areas.</a:t>
            </a:r>
            <a:endParaRPr lang="en-US" sz="2400" dirty="0">
              <a:latin typeface="Carlito"/>
              <a:cs typeface="Carlito"/>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sz="3700" dirty="0">
                <a:solidFill>
                  <a:srgbClr val="0B49CB"/>
                </a:solidFill>
                <a:latin typeface="Abadi"/>
              </a:rPr>
              <a:t>Key Location Proximities</a:t>
            </a:r>
            <a:endParaRPr lang="en-US" dirty="0">
              <a:solidFill>
                <a:srgbClr val="0B49CB"/>
              </a:solidFill>
              <a:latin typeface="Abadi"/>
            </a:endParaRPr>
          </a:p>
        </p:txBody>
      </p:sp>
      <p:grpSp>
        <p:nvGrpSpPr>
          <p:cNvPr id="2" name="object 5">
            <a:extLst>
              <a:ext uri="{FF2B5EF4-FFF2-40B4-BE49-F238E27FC236}">
                <a16:creationId xmlns:a16="http://schemas.microsoft.com/office/drawing/2014/main" id="{CC23E66D-5992-EE1E-01C8-0A860CEAFEFB}"/>
              </a:ext>
            </a:extLst>
          </p:cNvPr>
          <p:cNvGrpSpPr/>
          <p:nvPr/>
        </p:nvGrpSpPr>
        <p:grpSpPr>
          <a:xfrm>
            <a:off x="3277764" y="3238679"/>
            <a:ext cx="7505700" cy="1562100"/>
            <a:chOff x="2802635" y="3552444"/>
            <a:chExt cx="7505700" cy="1562100"/>
          </a:xfrm>
        </p:grpSpPr>
        <p:sp>
          <p:nvSpPr>
            <p:cNvPr id="4" name="object 6">
              <a:extLst>
                <a:ext uri="{FF2B5EF4-FFF2-40B4-BE49-F238E27FC236}">
                  <a16:creationId xmlns:a16="http://schemas.microsoft.com/office/drawing/2014/main" id="{661C0569-599E-31A2-8F75-65DBCD4E0C0D}"/>
                </a:ext>
              </a:extLst>
            </p:cNvPr>
            <p:cNvSpPr/>
            <p:nvPr/>
          </p:nvSpPr>
          <p:spPr>
            <a:xfrm>
              <a:off x="2802635" y="3552444"/>
              <a:ext cx="3409188" cy="1514855"/>
            </a:xfrm>
            <a:prstGeom prst="rect">
              <a:avLst/>
            </a:prstGeom>
            <a:blipFill>
              <a:blip r:embed="rId3" cstate="print"/>
              <a:stretch>
                <a:fillRect/>
              </a:stretch>
            </a:blipFill>
          </p:spPr>
          <p:txBody>
            <a:bodyPr wrap="square" lIns="0" tIns="0" rIns="0" bIns="0" rtlCol="0"/>
            <a:lstStyle/>
            <a:p>
              <a:endParaRPr/>
            </a:p>
          </p:txBody>
        </p:sp>
        <p:sp>
          <p:nvSpPr>
            <p:cNvPr id="6" name="object 7">
              <a:extLst>
                <a:ext uri="{FF2B5EF4-FFF2-40B4-BE49-F238E27FC236}">
                  <a16:creationId xmlns:a16="http://schemas.microsoft.com/office/drawing/2014/main" id="{063B8327-2733-C91F-4634-6497E0343C3F}"/>
                </a:ext>
              </a:extLst>
            </p:cNvPr>
            <p:cNvSpPr/>
            <p:nvPr/>
          </p:nvSpPr>
          <p:spPr>
            <a:xfrm>
              <a:off x="6211823" y="3552444"/>
              <a:ext cx="4096512" cy="1562099"/>
            </a:xfrm>
            <a:prstGeom prst="rect">
              <a:avLst/>
            </a:prstGeom>
            <a:blipFill>
              <a:blip r:embed="rId4" cstate="print"/>
              <a:stretch>
                <a:fillRect/>
              </a:stretch>
            </a:blipFill>
          </p:spPr>
          <p:txBody>
            <a:bodyPr wrap="square" lIns="0" tIns="0" rIns="0" bIns="0" rtlCol="0"/>
            <a:lstStyle/>
            <a:p>
              <a:endParaRPr/>
            </a:p>
          </p:txBody>
        </p:sp>
      </p:grpSp>
      <p:sp>
        <p:nvSpPr>
          <p:cNvPr id="7" name="object 4">
            <a:extLst>
              <a:ext uri="{FF2B5EF4-FFF2-40B4-BE49-F238E27FC236}">
                <a16:creationId xmlns:a16="http://schemas.microsoft.com/office/drawing/2014/main" id="{E1EA333E-3E28-89D8-F1C8-A58C596CD205}"/>
              </a:ext>
            </a:extLst>
          </p:cNvPr>
          <p:cNvSpPr/>
          <p:nvPr/>
        </p:nvSpPr>
        <p:spPr>
          <a:xfrm>
            <a:off x="874113" y="4911353"/>
            <a:ext cx="8389620" cy="1723643"/>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25826" y="1517355"/>
            <a:ext cx="9791162" cy="49999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1800" b="1" dirty="0">
                <a:solidFill>
                  <a:schemeClr val="accent3">
                    <a:lumMod val="25000"/>
                  </a:schemeClr>
                </a:solidFill>
                <a:latin typeface="Abadi" panose="020B0604020104020204" pitchFamily="34" charset="0"/>
              </a:rPr>
              <a:t>Project background and context</a:t>
            </a:r>
          </a:p>
          <a:p>
            <a:pPr marL="0" indent="0" algn="just">
              <a:spcBef>
                <a:spcPts val="1400"/>
              </a:spcBef>
              <a:buNone/>
            </a:pPr>
            <a:r>
              <a:rPr lang="en-GB" sz="1700" dirty="0">
                <a:solidFill>
                  <a:schemeClr val="accent3">
                    <a:lumMod val="25000"/>
                  </a:schemeClr>
                </a:solidFill>
                <a:latin typeface="Abadi" panose="020B0604020104020204" pitchFamily="34" charset="0"/>
              </a:rPr>
              <a:t>	SpaceX promotes Falcon 9 rocket launches on its website at a competitive cost of 62 million dollars, while other providers charge upwards of 165 million dollars per launch. This significant price difference is largely due to SpaceX's ability to reuse the first stage of the rocket. Therefore, accurately predicting whether the first stage will land successfully becomes crucial in determining the overall cost of a launch. This predictive information holds valuable potential for other companies interested in bidding against SpaceX for a rocket launch contract. The ultimate aim of this project is to develop a machine learning pipeline that can efficiently forecast the likelihood of a successful first stage landing.</a:t>
            </a:r>
            <a:endParaRPr lang="en-US" sz="1700" dirty="0">
              <a:solidFill>
                <a:schemeClr val="accent3">
                  <a:lumMod val="25000"/>
                </a:schemeClr>
              </a:solidFill>
              <a:latin typeface="Abadi" panose="020B0604020104020204" pitchFamily="34" charset="0"/>
            </a:endParaRPr>
          </a:p>
          <a:p>
            <a:pPr algn="just">
              <a:spcBef>
                <a:spcPts val="1400"/>
              </a:spcBef>
            </a:pPr>
            <a:r>
              <a:rPr lang="en-US" sz="1800" b="1" dirty="0">
                <a:solidFill>
                  <a:schemeClr val="accent3">
                    <a:lumMod val="25000"/>
                  </a:schemeClr>
                </a:solidFill>
                <a:latin typeface="Abadi" panose="020B0604020104020204" pitchFamily="34" charset="0"/>
              </a:rPr>
              <a:t>Problems you want to find answers</a:t>
            </a:r>
          </a:p>
          <a:p>
            <a:pPr marL="800100" lvl="1" indent="-342900" algn="just">
              <a:spcBef>
                <a:spcPts val="1400"/>
              </a:spcBef>
              <a:buFont typeface="+mj-lt"/>
              <a:buAutoNum type="arabicPeriod"/>
            </a:pPr>
            <a:r>
              <a:rPr lang="en-GB" sz="1700" dirty="0">
                <a:solidFill>
                  <a:schemeClr val="accent3">
                    <a:lumMod val="25000"/>
                  </a:schemeClr>
                </a:solidFill>
                <a:latin typeface="Abadi" panose="020B0604020104020204" pitchFamily="34" charset="0"/>
              </a:rPr>
              <a:t>What are the factors that determine if a rocket will land successfully?</a:t>
            </a:r>
          </a:p>
          <a:p>
            <a:pPr marL="800100" lvl="1" indent="-342900" algn="just">
              <a:spcBef>
                <a:spcPts val="1400"/>
              </a:spcBef>
              <a:buFont typeface="+mj-lt"/>
              <a:buAutoNum type="arabicPeriod"/>
            </a:pPr>
            <a:r>
              <a:rPr lang="en-GB" sz="1700" dirty="0">
                <a:solidFill>
                  <a:schemeClr val="accent3">
                    <a:lumMod val="25000"/>
                  </a:schemeClr>
                </a:solidFill>
                <a:latin typeface="Abadi" panose="020B0604020104020204" pitchFamily="34" charset="0"/>
              </a:rPr>
              <a:t>How do different features interact to influence the success rate of a rocket's landing?</a:t>
            </a:r>
          </a:p>
          <a:p>
            <a:pPr marL="800100" lvl="1" indent="-342900" algn="just">
              <a:spcBef>
                <a:spcPts val="1400"/>
              </a:spcBef>
              <a:buFont typeface="+mj-lt"/>
              <a:buAutoNum type="arabicPeriod"/>
            </a:pPr>
            <a:r>
              <a:rPr lang="en-GB" sz="1700" dirty="0">
                <a:solidFill>
                  <a:schemeClr val="accent3">
                    <a:lumMod val="25000"/>
                  </a:schemeClr>
                </a:solidFill>
                <a:latin typeface="Abadi" panose="020B0604020104020204" pitchFamily="34" charset="0"/>
              </a:rPr>
              <a:t>What operating conditions must be in place to ensure a successful landing program for rockets?</a:t>
            </a:r>
          </a:p>
          <a:p>
            <a:pPr marL="800100" lvl="1" indent="-342900" algn="just">
              <a:spcBef>
                <a:spcPts val="1400"/>
              </a:spcBef>
              <a:buFont typeface="+mj-lt"/>
              <a:buAutoNum type="arabicPeriod"/>
            </a:pPr>
            <a:r>
              <a:rPr lang="en-GB" sz="1700" dirty="0">
                <a:solidFill>
                  <a:schemeClr val="accent3">
                    <a:lumMod val="25000"/>
                  </a:schemeClr>
                </a:solidFill>
                <a:latin typeface="Abadi" panose="020B0604020104020204" pitchFamily="34" charset="0"/>
              </a:rPr>
              <a:t>How important is the proper management of operating conditions for the successful return of a rocket's first stage?</a:t>
            </a:r>
            <a:endParaRPr lang="en-US" sz="1700" dirty="0">
              <a:solidFill>
                <a:schemeClr val="accent3">
                  <a:lumMod val="25000"/>
                </a:schemeClr>
              </a:solidFill>
              <a:latin typeface="Abadi" panose="020B0604020104020204" pitchFamily="34" charset="0"/>
            </a:endParaRPr>
          </a:p>
          <a:p>
            <a:pPr algn="just">
              <a:spcBef>
                <a:spcPts val="1400"/>
              </a:spcBef>
            </a:pPr>
            <a:endParaRPr lang="en-US" sz="1700" dirty="0">
              <a:solidFill>
                <a:schemeClr val="accent3">
                  <a:lumMod val="25000"/>
                </a:schemeClr>
              </a:solidFill>
              <a:latin typeface="Abadi" panose="020B0604020104020204" pitchFamily="34" charset="0"/>
            </a:endParaRPr>
          </a:p>
        </p:txBody>
      </p:sp>
      <p:pic>
        <p:nvPicPr>
          <p:cNvPr id="1028" name="Picture 4">
            <a:extLst>
              <a:ext uri="{FF2B5EF4-FFF2-40B4-BE49-F238E27FC236}">
                <a16:creationId xmlns:a16="http://schemas.microsoft.com/office/drawing/2014/main" id="{71C1A8E5-CEFF-C5C6-0775-2B42E5EE4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4893" y="305608"/>
            <a:ext cx="1210235" cy="562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12700" marR="5080">
              <a:lnSpc>
                <a:spcPct val="90000"/>
              </a:lnSpc>
              <a:spcBef>
                <a:spcPts val="340"/>
              </a:spcBef>
            </a:pPr>
            <a:r>
              <a:rPr lang="en-US" sz="2400" spc="-5" dirty="0">
                <a:solidFill>
                  <a:srgbClr val="404040"/>
                </a:solidFill>
                <a:latin typeface="Carlito"/>
                <a:cs typeface="Carlito"/>
              </a:rPr>
              <a:t>This is </a:t>
            </a:r>
            <a:r>
              <a:rPr lang="en-US" sz="2400" dirty="0">
                <a:solidFill>
                  <a:srgbClr val="404040"/>
                </a:solidFill>
                <a:latin typeface="Carlito"/>
                <a:cs typeface="Carlito"/>
              </a:rPr>
              <a:t>the </a:t>
            </a:r>
            <a:r>
              <a:rPr lang="en-US" sz="2400" spc="-5" dirty="0">
                <a:solidFill>
                  <a:srgbClr val="404040"/>
                </a:solidFill>
                <a:latin typeface="Carlito"/>
                <a:cs typeface="Carlito"/>
              </a:rPr>
              <a:t>distribution of successful </a:t>
            </a:r>
            <a:r>
              <a:rPr lang="en-US" sz="2400" dirty="0">
                <a:solidFill>
                  <a:srgbClr val="404040"/>
                </a:solidFill>
                <a:latin typeface="Carlito"/>
                <a:cs typeface="Carlito"/>
              </a:rPr>
              <a:t>landings </a:t>
            </a:r>
            <a:r>
              <a:rPr lang="en-US" sz="2400" spc="-20" dirty="0">
                <a:solidFill>
                  <a:srgbClr val="404040"/>
                </a:solidFill>
                <a:latin typeface="Carlito"/>
                <a:cs typeface="Carlito"/>
              </a:rPr>
              <a:t>across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t>
            </a:r>
            <a:r>
              <a:rPr lang="en-US" sz="2400" spc="-5" dirty="0">
                <a:solidFill>
                  <a:srgbClr val="404040"/>
                </a:solidFill>
                <a:latin typeface="Carlito"/>
                <a:cs typeface="Carlito"/>
              </a:rPr>
              <a:t>CCAFS </a:t>
            </a:r>
            <a:r>
              <a:rPr lang="en-US" sz="2400" spc="-10" dirty="0">
                <a:solidFill>
                  <a:srgbClr val="404040"/>
                </a:solidFill>
                <a:latin typeface="Carlito"/>
                <a:cs typeface="Carlito"/>
              </a:rPr>
              <a:t>LC-40 </a:t>
            </a:r>
            <a:r>
              <a:rPr lang="en-US" sz="2400" spc="-5" dirty="0">
                <a:solidFill>
                  <a:srgbClr val="404040"/>
                </a:solidFill>
                <a:latin typeface="Carlito"/>
                <a:cs typeface="Carlito"/>
              </a:rPr>
              <a:t>is </a:t>
            </a:r>
            <a:r>
              <a:rPr lang="en-US" sz="2400" dirty="0">
                <a:solidFill>
                  <a:srgbClr val="404040"/>
                </a:solidFill>
                <a:latin typeface="Carlito"/>
                <a:cs typeface="Carlito"/>
              </a:rPr>
              <a:t>the </a:t>
            </a:r>
            <a:r>
              <a:rPr lang="en-US" sz="2400" spc="-5" dirty="0">
                <a:solidFill>
                  <a:srgbClr val="404040"/>
                </a:solidFill>
                <a:latin typeface="Carlito"/>
                <a:cs typeface="Carlito"/>
              </a:rPr>
              <a:t>old name of  CCAFS SLC-40 </a:t>
            </a:r>
            <a:r>
              <a:rPr lang="en-US" sz="2400" dirty="0">
                <a:solidFill>
                  <a:srgbClr val="404040"/>
                </a:solidFill>
                <a:latin typeface="Carlito"/>
                <a:cs typeface="Carlito"/>
              </a:rPr>
              <a:t>so </a:t>
            </a:r>
            <a:r>
              <a:rPr lang="en-US" sz="2400" spc="-5" dirty="0">
                <a:solidFill>
                  <a:srgbClr val="404040"/>
                </a:solidFill>
                <a:latin typeface="Carlito"/>
                <a:cs typeface="Carlito"/>
              </a:rPr>
              <a:t>CCAFS </a:t>
            </a:r>
            <a:r>
              <a:rPr lang="en-US" sz="2400" dirty="0">
                <a:solidFill>
                  <a:srgbClr val="404040"/>
                </a:solidFill>
                <a:latin typeface="Carlito"/>
                <a:cs typeface="Carlito"/>
              </a:rPr>
              <a:t>and </a:t>
            </a:r>
            <a:r>
              <a:rPr lang="en-US" sz="2400" spc="-5" dirty="0">
                <a:solidFill>
                  <a:srgbClr val="404040"/>
                </a:solidFill>
                <a:latin typeface="Carlito"/>
                <a:cs typeface="Carlito"/>
              </a:rPr>
              <a:t>KSC </a:t>
            </a:r>
            <a:r>
              <a:rPr lang="en-US" sz="2400" spc="-35" dirty="0">
                <a:solidFill>
                  <a:srgbClr val="404040"/>
                </a:solidFill>
                <a:latin typeface="Carlito"/>
                <a:cs typeface="Carlito"/>
              </a:rPr>
              <a:t>have </a:t>
            </a:r>
            <a:r>
              <a:rPr lang="en-US" sz="2400" dirty="0">
                <a:solidFill>
                  <a:srgbClr val="404040"/>
                </a:solidFill>
                <a:latin typeface="Carlito"/>
                <a:cs typeface="Carlito"/>
              </a:rPr>
              <a:t>the </a:t>
            </a:r>
            <a:r>
              <a:rPr lang="en-US" sz="2400" spc="-5" dirty="0">
                <a:solidFill>
                  <a:srgbClr val="404040"/>
                </a:solidFill>
                <a:latin typeface="Carlito"/>
                <a:cs typeface="Carlito"/>
              </a:rPr>
              <a:t>same amount </a:t>
            </a:r>
            <a:r>
              <a:rPr lang="en-US" sz="2400" dirty="0">
                <a:solidFill>
                  <a:srgbClr val="404040"/>
                </a:solidFill>
                <a:latin typeface="Carlito"/>
                <a:cs typeface="Carlito"/>
              </a:rPr>
              <a:t>of </a:t>
            </a:r>
            <a:r>
              <a:rPr lang="en-US" sz="2400" spc="-5" dirty="0">
                <a:solidFill>
                  <a:srgbClr val="404040"/>
                </a:solidFill>
                <a:latin typeface="Carlito"/>
                <a:cs typeface="Carlito"/>
              </a:rPr>
              <a:t>successful landings, but </a:t>
            </a:r>
            <a:r>
              <a:rPr lang="en-US" sz="2400" dirty="0">
                <a:solidFill>
                  <a:srgbClr val="404040"/>
                </a:solidFill>
                <a:latin typeface="Carlito"/>
                <a:cs typeface="Carlito"/>
              </a:rPr>
              <a:t>a majority of the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t>
            </a:r>
            <a:r>
              <a:rPr lang="en-US" sz="2400" spc="-5" dirty="0">
                <a:solidFill>
                  <a:srgbClr val="404040"/>
                </a:solidFill>
                <a:latin typeface="Carlito"/>
                <a:cs typeface="Carlito"/>
              </a:rPr>
              <a:t>where </a:t>
            </a:r>
            <a:r>
              <a:rPr lang="en-US" sz="2400" spc="-20" dirty="0">
                <a:solidFill>
                  <a:srgbClr val="404040"/>
                </a:solidFill>
                <a:latin typeface="Carlito"/>
                <a:cs typeface="Carlito"/>
              </a:rPr>
              <a:t>performed </a:t>
            </a:r>
            <a:r>
              <a:rPr lang="en-US" sz="2400" spc="-25" dirty="0">
                <a:solidFill>
                  <a:srgbClr val="404040"/>
                </a:solidFill>
                <a:latin typeface="Carlito"/>
                <a:cs typeface="Carlito"/>
              </a:rPr>
              <a:t>before </a:t>
            </a:r>
            <a:r>
              <a:rPr lang="en-US" sz="2400" dirty="0">
                <a:solidFill>
                  <a:srgbClr val="404040"/>
                </a:solidFill>
                <a:latin typeface="Carlito"/>
                <a:cs typeface="Carlito"/>
              </a:rPr>
              <a:t>the </a:t>
            </a:r>
            <a:r>
              <a:rPr lang="en-US" sz="2400" spc="-5" dirty="0">
                <a:solidFill>
                  <a:srgbClr val="404040"/>
                </a:solidFill>
                <a:latin typeface="Carlito"/>
                <a:cs typeface="Carlito"/>
              </a:rPr>
              <a:t>name </a:t>
            </a:r>
            <a:r>
              <a:rPr lang="en-US" sz="2400" dirty="0">
                <a:solidFill>
                  <a:srgbClr val="404040"/>
                </a:solidFill>
                <a:latin typeface="Carlito"/>
                <a:cs typeface="Carlito"/>
              </a:rPr>
              <a:t>change. </a:t>
            </a:r>
            <a:r>
              <a:rPr lang="en-US" sz="2400" spc="-40" dirty="0">
                <a:solidFill>
                  <a:srgbClr val="404040"/>
                </a:solidFill>
                <a:latin typeface="Carlito"/>
                <a:cs typeface="Carlito"/>
              </a:rPr>
              <a:t>VAFB </a:t>
            </a:r>
            <a:r>
              <a:rPr lang="en-US" sz="2400" spc="-5" dirty="0">
                <a:solidFill>
                  <a:srgbClr val="404040"/>
                </a:solidFill>
                <a:latin typeface="Carlito"/>
                <a:cs typeface="Carlito"/>
              </a:rPr>
              <a:t>has </a:t>
            </a:r>
            <a:r>
              <a:rPr lang="en-US" sz="2400" dirty="0">
                <a:solidFill>
                  <a:srgbClr val="404040"/>
                </a:solidFill>
                <a:latin typeface="Carlito"/>
                <a:cs typeface="Carlito"/>
              </a:rPr>
              <a:t>the </a:t>
            </a:r>
            <a:r>
              <a:rPr lang="en-US" sz="2400" spc="-20" dirty="0">
                <a:solidFill>
                  <a:srgbClr val="404040"/>
                </a:solidFill>
                <a:latin typeface="Carlito"/>
                <a:cs typeface="Carlito"/>
              </a:rPr>
              <a:t>smallest share </a:t>
            </a:r>
            <a:r>
              <a:rPr lang="en-US" sz="2400" spc="-5" dirty="0">
                <a:solidFill>
                  <a:srgbClr val="404040"/>
                </a:solidFill>
                <a:latin typeface="Carlito"/>
                <a:cs typeface="Carlito"/>
              </a:rPr>
              <a:t>of successful  </a:t>
            </a:r>
            <a:r>
              <a:rPr lang="en-US" sz="2400" dirty="0">
                <a:solidFill>
                  <a:srgbClr val="404040"/>
                </a:solidFill>
                <a:latin typeface="Carlito"/>
                <a:cs typeface="Carlito"/>
              </a:rPr>
              <a:t>landings. </a:t>
            </a:r>
            <a:r>
              <a:rPr lang="en-US" sz="2400" spc="-5" dirty="0">
                <a:solidFill>
                  <a:srgbClr val="404040"/>
                </a:solidFill>
                <a:latin typeface="Carlito"/>
                <a:cs typeface="Carlito"/>
              </a:rPr>
              <a:t>This </a:t>
            </a:r>
            <a:r>
              <a:rPr lang="en-US" sz="2400" spc="-25" dirty="0">
                <a:solidFill>
                  <a:srgbClr val="404040"/>
                </a:solidFill>
                <a:latin typeface="Carlito"/>
                <a:cs typeface="Carlito"/>
              </a:rPr>
              <a:t>may </a:t>
            </a:r>
            <a:r>
              <a:rPr lang="en-US" sz="2400" dirty="0">
                <a:solidFill>
                  <a:srgbClr val="404040"/>
                </a:solidFill>
                <a:latin typeface="Carlito"/>
                <a:cs typeface="Carlito"/>
              </a:rPr>
              <a:t>be due </a:t>
            </a:r>
            <a:r>
              <a:rPr lang="en-US" sz="2400" spc="-20" dirty="0">
                <a:solidFill>
                  <a:srgbClr val="404040"/>
                </a:solidFill>
                <a:latin typeface="Carlito"/>
                <a:cs typeface="Carlito"/>
              </a:rPr>
              <a:t>to </a:t>
            </a:r>
            <a:r>
              <a:rPr lang="en-US" sz="2400" spc="-5" dirty="0">
                <a:solidFill>
                  <a:srgbClr val="404040"/>
                </a:solidFill>
                <a:latin typeface="Carlito"/>
                <a:cs typeface="Carlito"/>
              </a:rPr>
              <a:t>smaller sample </a:t>
            </a:r>
            <a:r>
              <a:rPr lang="en-US" sz="2400" dirty="0">
                <a:solidFill>
                  <a:srgbClr val="404040"/>
                </a:solidFill>
                <a:latin typeface="Carlito"/>
                <a:cs typeface="Carlito"/>
              </a:rPr>
              <a:t>and </a:t>
            </a:r>
            <a:r>
              <a:rPr lang="en-US" sz="2400" spc="-5" dirty="0">
                <a:solidFill>
                  <a:srgbClr val="404040"/>
                </a:solidFill>
                <a:latin typeface="Carlito"/>
                <a:cs typeface="Carlito"/>
              </a:rPr>
              <a:t>increase in </a:t>
            </a:r>
            <a:r>
              <a:rPr lang="en-US" sz="2400" spc="-15" dirty="0">
                <a:solidFill>
                  <a:srgbClr val="404040"/>
                </a:solidFill>
                <a:latin typeface="Carlito"/>
                <a:cs typeface="Carlito"/>
              </a:rPr>
              <a:t>difficulty </a:t>
            </a:r>
            <a:r>
              <a:rPr lang="en-US" sz="2400" spc="-5" dirty="0">
                <a:solidFill>
                  <a:srgbClr val="404040"/>
                </a:solidFill>
                <a:latin typeface="Carlito"/>
                <a:cs typeface="Carlito"/>
              </a:rPr>
              <a:t>of </a:t>
            </a:r>
            <a:r>
              <a:rPr lang="en-US" sz="2400" dirty="0">
                <a:solidFill>
                  <a:srgbClr val="404040"/>
                </a:solidFill>
                <a:latin typeface="Carlito"/>
                <a:cs typeface="Carlito"/>
              </a:rPr>
              <a:t>launching </a:t>
            </a:r>
            <a:r>
              <a:rPr lang="en-US" sz="2400" spc="-5" dirty="0">
                <a:solidFill>
                  <a:srgbClr val="404040"/>
                </a:solidFill>
                <a:latin typeface="Carlito"/>
                <a:cs typeface="Carlito"/>
              </a:rPr>
              <a:t>in </a:t>
            </a:r>
            <a:r>
              <a:rPr lang="en-US" sz="2400" dirty="0">
                <a:solidFill>
                  <a:srgbClr val="404040"/>
                </a:solidFill>
                <a:latin typeface="Carlito"/>
                <a:cs typeface="Carlito"/>
              </a:rPr>
              <a:t>the </a:t>
            </a:r>
            <a:r>
              <a:rPr lang="en-US" sz="2400" spc="-25" dirty="0">
                <a:solidFill>
                  <a:srgbClr val="404040"/>
                </a:solidFill>
                <a:latin typeface="Carlito"/>
                <a:cs typeface="Carlito"/>
              </a:rPr>
              <a:t>west</a:t>
            </a:r>
            <a:r>
              <a:rPr lang="en-US" sz="2400" spc="-65" dirty="0">
                <a:solidFill>
                  <a:srgbClr val="404040"/>
                </a:solidFill>
                <a:latin typeface="Carlito"/>
                <a:cs typeface="Carlito"/>
              </a:rPr>
              <a:t> </a:t>
            </a:r>
            <a:r>
              <a:rPr lang="en-US" sz="2400" spc="-10" dirty="0">
                <a:solidFill>
                  <a:srgbClr val="404040"/>
                </a:solidFill>
                <a:latin typeface="Carlito"/>
                <a:cs typeface="Carlito"/>
              </a:rPr>
              <a:t>coast.</a:t>
            </a:r>
            <a:endParaRPr lang="en-US" sz="2400" dirty="0">
              <a:latin typeface="Carlito"/>
              <a:cs typeface="Carlito"/>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Successful Launches Across Launch Sites	</a:t>
            </a:r>
          </a:p>
        </p:txBody>
      </p:sp>
      <p:sp>
        <p:nvSpPr>
          <p:cNvPr id="2" name="object 4">
            <a:extLst>
              <a:ext uri="{FF2B5EF4-FFF2-40B4-BE49-F238E27FC236}">
                <a16:creationId xmlns:a16="http://schemas.microsoft.com/office/drawing/2014/main" id="{037899E1-3BB3-3D0B-8D8F-B0F1DE4235FB}"/>
              </a:ext>
            </a:extLst>
          </p:cNvPr>
          <p:cNvSpPr/>
          <p:nvPr/>
        </p:nvSpPr>
        <p:spPr>
          <a:xfrm>
            <a:off x="3270504" y="3967241"/>
            <a:ext cx="2570988" cy="2581656"/>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15620428-EFFA-A292-8825-AA85E9F0712E}"/>
              </a:ext>
            </a:extLst>
          </p:cNvPr>
          <p:cNvSpPr/>
          <p:nvPr/>
        </p:nvSpPr>
        <p:spPr>
          <a:xfrm>
            <a:off x="6885432" y="4233941"/>
            <a:ext cx="1085087" cy="6659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12700">
              <a:lnSpc>
                <a:spcPct val="100000"/>
              </a:lnSpc>
              <a:spcBef>
                <a:spcPts val="100"/>
              </a:spcBef>
            </a:pPr>
            <a:r>
              <a:rPr lang="en-US" sz="2400" spc="-5" dirty="0">
                <a:solidFill>
                  <a:srgbClr val="404040"/>
                </a:solidFill>
                <a:latin typeface="Carlito"/>
                <a:cs typeface="Carlito"/>
              </a:rPr>
              <a:t>KSC LC-39A has </a:t>
            </a:r>
            <a:r>
              <a:rPr lang="en-US" sz="2400" dirty="0">
                <a:solidFill>
                  <a:srgbClr val="404040"/>
                </a:solidFill>
                <a:latin typeface="Carlito"/>
                <a:cs typeface="Carlito"/>
              </a:rPr>
              <a:t>the </a:t>
            </a:r>
            <a:r>
              <a:rPr lang="en-US" sz="2400" spc="-10" dirty="0">
                <a:solidFill>
                  <a:srgbClr val="404040"/>
                </a:solidFill>
                <a:latin typeface="Carlito"/>
                <a:cs typeface="Carlito"/>
              </a:rPr>
              <a:t>highest </a:t>
            </a:r>
            <a:r>
              <a:rPr lang="en-US" sz="2400" dirty="0">
                <a:solidFill>
                  <a:srgbClr val="404040"/>
                </a:solidFill>
                <a:latin typeface="Carlito"/>
                <a:cs typeface="Carlito"/>
              </a:rPr>
              <a:t>success </a:t>
            </a:r>
            <a:r>
              <a:rPr lang="en-US" sz="2400" spc="-40" dirty="0">
                <a:solidFill>
                  <a:srgbClr val="404040"/>
                </a:solidFill>
                <a:latin typeface="Carlito"/>
                <a:cs typeface="Carlito"/>
              </a:rPr>
              <a:t>rate </a:t>
            </a:r>
            <a:r>
              <a:rPr lang="en-US" sz="2400" spc="-5" dirty="0">
                <a:solidFill>
                  <a:srgbClr val="404040"/>
                </a:solidFill>
                <a:latin typeface="Carlito"/>
                <a:cs typeface="Carlito"/>
              </a:rPr>
              <a:t>with </a:t>
            </a:r>
            <a:r>
              <a:rPr lang="en-US" sz="2400" dirty="0">
                <a:solidFill>
                  <a:srgbClr val="404040"/>
                </a:solidFill>
                <a:latin typeface="Carlito"/>
                <a:cs typeface="Carlito"/>
              </a:rPr>
              <a:t>10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and 3 </a:t>
            </a:r>
            <a:r>
              <a:rPr lang="en-US" sz="2400" spc="-20" dirty="0">
                <a:solidFill>
                  <a:srgbClr val="404040"/>
                </a:solidFill>
                <a:latin typeface="Carlito"/>
                <a:cs typeface="Carlito"/>
              </a:rPr>
              <a:t>failed</a:t>
            </a:r>
            <a:r>
              <a:rPr lang="en-US" sz="2400" spc="-105" dirty="0">
                <a:solidFill>
                  <a:srgbClr val="404040"/>
                </a:solidFill>
                <a:latin typeface="Carlito"/>
                <a:cs typeface="Carlito"/>
              </a:rPr>
              <a:t> </a:t>
            </a:r>
            <a:r>
              <a:rPr lang="en-US" sz="2400" dirty="0">
                <a:solidFill>
                  <a:srgbClr val="404040"/>
                </a:solidFill>
                <a:latin typeface="Carlito"/>
                <a:cs typeface="Carlito"/>
              </a:rPr>
              <a:t>landings.</a:t>
            </a:r>
            <a:endParaRPr lang="en-US" sz="2400" dirty="0">
              <a:latin typeface="Carlito"/>
              <a:cs typeface="Carlito"/>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Highest Success Rate Launch Site	</a:t>
            </a:r>
          </a:p>
        </p:txBody>
      </p:sp>
      <p:sp>
        <p:nvSpPr>
          <p:cNvPr id="2" name="object 4">
            <a:extLst>
              <a:ext uri="{FF2B5EF4-FFF2-40B4-BE49-F238E27FC236}">
                <a16:creationId xmlns:a16="http://schemas.microsoft.com/office/drawing/2014/main" id="{DC2A01FC-54FE-5468-3C1E-3D1C478D0D97}"/>
              </a:ext>
            </a:extLst>
          </p:cNvPr>
          <p:cNvSpPr/>
          <p:nvPr/>
        </p:nvSpPr>
        <p:spPr>
          <a:xfrm>
            <a:off x="4999526" y="3429000"/>
            <a:ext cx="2570988" cy="2570988"/>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40113782-7947-126F-0CFB-B208DC5F983E}"/>
              </a:ext>
            </a:extLst>
          </p:cNvPr>
          <p:cNvSpPr/>
          <p:nvPr/>
        </p:nvSpPr>
        <p:spPr>
          <a:xfrm>
            <a:off x="1436414" y="3494533"/>
            <a:ext cx="3401568" cy="152400"/>
          </a:xfrm>
          <a:prstGeom prst="rect">
            <a:avLst/>
          </a:prstGeom>
          <a:blipFill>
            <a:blip r:embed="rId4" cstate="print"/>
            <a:stretch>
              <a:fillRect/>
            </a:stretch>
          </a:blipFill>
        </p:spPr>
        <p:txBody>
          <a:bodyPr wrap="square" lIns="0" tIns="0" rIns="0" bIns="0" rtlCol="0"/>
          <a:lstStyle/>
          <a:p>
            <a:endParaRPr/>
          </a:p>
        </p:txBody>
      </p:sp>
      <p:sp>
        <p:nvSpPr>
          <p:cNvPr id="6" name="object 6">
            <a:extLst>
              <a:ext uri="{FF2B5EF4-FFF2-40B4-BE49-F238E27FC236}">
                <a16:creationId xmlns:a16="http://schemas.microsoft.com/office/drawing/2014/main" id="{18E4BA11-DF3E-9106-48F4-709326D4FD53}"/>
              </a:ext>
            </a:extLst>
          </p:cNvPr>
          <p:cNvSpPr/>
          <p:nvPr/>
        </p:nvSpPr>
        <p:spPr>
          <a:xfrm>
            <a:off x="8219739" y="3614928"/>
            <a:ext cx="324611" cy="3048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9177"/>
            <a:ext cx="10414662" cy="1775702"/>
          </a:xfrm>
          <a:prstGeom prst="rect">
            <a:avLst/>
          </a:prstGeom>
        </p:spPr>
        <p:txBody>
          <a:bodyPr lIns="91440" tIns="45720" rIns="91440" bIns="45720" anchor="t">
            <a:normAutofit/>
          </a:bodyPr>
          <a:lstStyle/>
          <a:p>
            <a:pPr marL="12700" marR="5080">
              <a:lnSpc>
                <a:spcPct val="91700"/>
              </a:lnSpc>
              <a:spcBef>
                <a:spcPts val="300"/>
              </a:spcBef>
            </a:pPr>
            <a:r>
              <a:rPr lang="en-US" sz="2000" spc="-5" dirty="0" err="1">
                <a:solidFill>
                  <a:srgbClr val="404040"/>
                </a:solidFill>
                <a:latin typeface="Carlito"/>
                <a:cs typeface="Carlito"/>
              </a:rPr>
              <a:t>Plotly</a:t>
            </a:r>
            <a:r>
              <a:rPr lang="en-US" sz="2000" spc="-5" dirty="0">
                <a:solidFill>
                  <a:srgbClr val="404040"/>
                </a:solidFill>
                <a:latin typeface="Carlito"/>
                <a:cs typeface="Carlito"/>
              </a:rPr>
              <a:t> dashboard has </a:t>
            </a:r>
            <a:r>
              <a:rPr lang="en-US" sz="2000" dirty="0">
                <a:solidFill>
                  <a:srgbClr val="404040"/>
                </a:solidFill>
                <a:latin typeface="Carlito"/>
                <a:cs typeface="Carlito"/>
              </a:rPr>
              <a:t>a </a:t>
            </a:r>
            <a:r>
              <a:rPr lang="en-US" sz="2000" spc="-25" dirty="0">
                <a:solidFill>
                  <a:srgbClr val="404040"/>
                </a:solidFill>
                <a:latin typeface="Carlito"/>
                <a:cs typeface="Carlito"/>
              </a:rPr>
              <a:t>Payload </a:t>
            </a:r>
            <a:r>
              <a:rPr lang="en-US" sz="2000" spc="-20" dirty="0">
                <a:solidFill>
                  <a:srgbClr val="404040"/>
                </a:solidFill>
                <a:latin typeface="Carlito"/>
                <a:cs typeface="Carlito"/>
              </a:rPr>
              <a:t>range </a:t>
            </a:r>
            <a:r>
              <a:rPr lang="en-US" sz="2000" spc="-60" dirty="0">
                <a:solidFill>
                  <a:srgbClr val="404040"/>
                </a:solidFill>
                <a:latin typeface="Carlito"/>
                <a:cs typeface="Carlito"/>
              </a:rPr>
              <a:t>selector. </a:t>
            </a:r>
            <a:r>
              <a:rPr lang="en-US" sz="2000" spc="-65" dirty="0">
                <a:solidFill>
                  <a:srgbClr val="404040"/>
                </a:solidFill>
                <a:latin typeface="Carlito"/>
                <a:cs typeface="Carlito"/>
              </a:rPr>
              <a:t>However, </a:t>
            </a:r>
            <a:r>
              <a:rPr lang="en-US" sz="2000" dirty="0">
                <a:solidFill>
                  <a:srgbClr val="404040"/>
                </a:solidFill>
                <a:latin typeface="Carlito"/>
                <a:cs typeface="Carlito"/>
              </a:rPr>
              <a:t>this </a:t>
            </a:r>
            <a:r>
              <a:rPr lang="en-US" sz="2000" spc="-5" dirty="0">
                <a:solidFill>
                  <a:srgbClr val="404040"/>
                </a:solidFill>
                <a:latin typeface="Carlito"/>
                <a:cs typeface="Carlito"/>
              </a:rPr>
              <a:t>is </a:t>
            </a:r>
            <a:r>
              <a:rPr lang="en-US" sz="2000" spc="-10" dirty="0">
                <a:solidFill>
                  <a:srgbClr val="404040"/>
                </a:solidFill>
                <a:latin typeface="Carlito"/>
                <a:cs typeface="Carlito"/>
              </a:rPr>
              <a:t>set </a:t>
            </a:r>
            <a:r>
              <a:rPr lang="en-US" sz="2000" spc="-20" dirty="0">
                <a:solidFill>
                  <a:srgbClr val="404040"/>
                </a:solidFill>
                <a:latin typeface="Carlito"/>
                <a:cs typeface="Carlito"/>
              </a:rPr>
              <a:t>from </a:t>
            </a:r>
            <a:r>
              <a:rPr lang="en-US" sz="2000" dirty="0">
                <a:solidFill>
                  <a:srgbClr val="404040"/>
                </a:solidFill>
                <a:latin typeface="Carlito"/>
                <a:cs typeface="Carlito"/>
              </a:rPr>
              <a:t>0-10000 </a:t>
            </a:r>
            <a:r>
              <a:rPr lang="en-US" sz="2000" spc="-20" dirty="0">
                <a:solidFill>
                  <a:srgbClr val="404040"/>
                </a:solidFill>
                <a:latin typeface="Carlito"/>
                <a:cs typeface="Carlito"/>
              </a:rPr>
              <a:t>instead </a:t>
            </a:r>
            <a:r>
              <a:rPr lang="en-US" sz="2000" spc="-5" dirty="0">
                <a:solidFill>
                  <a:srgbClr val="404040"/>
                </a:solidFill>
                <a:latin typeface="Carlito"/>
                <a:cs typeface="Carlito"/>
              </a:rPr>
              <a:t>of </a:t>
            </a:r>
            <a:r>
              <a:rPr lang="en-US" sz="2000" dirty="0">
                <a:solidFill>
                  <a:srgbClr val="404040"/>
                </a:solidFill>
                <a:latin typeface="Carlito"/>
                <a:cs typeface="Carlito"/>
              </a:rPr>
              <a:t>the  </a:t>
            </a:r>
            <a:r>
              <a:rPr lang="en-US" sz="2000" spc="-20" dirty="0">
                <a:solidFill>
                  <a:srgbClr val="404040"/>
                </a:solidFill>
                <a:latin typeface="Carlito"/>
                <a:cs typeface="Carlito"/>
              </a:rPr>
              <a:t>max </a:t>
            </a:r>
            <a:r>
              <a:rPr lang="en-US" sz="2000" spc="-25" dirty="0">
                <a:solidFill>
                  <a:srgbClr val="404040"/>
                </a:solidFill>
                <a:latin typeface="Carlito"/>
                <a:cs typeface="Carlito"/>
              </a:rPr>
              <a:t>Payload </a:t>
            </a:r>
            <a:r>
              <a:rPr lang="en-US" sz="2000" spc="-5" dirty="0">
                <a:solidFill>
                  <a:srgbClr val="404040"/>
                </a:solidFill>
                <a:latin typeface="Carlito"/>
                <a:cs typeface="Carlito"/>
              </a:rPr>
              <a:t>of </a:t>
            </a:r>
            <a:r>
              <a:rPr lang="en-US" sz="2000" dirty="0">
                <a:solidFill>
                  <a:srgbClr val="404040"/>
                </a:solidFill>
                <a:latin typeface="Carlito"/>
                <a:cs typeface="Carlito"/>
              </a:rPr>
              <a:t>15600. </a:t>
            </a:r>
            <a:r>
              <a:rPr lang="en-US" sz="2000" spc="-5" dirty="0">
                <a:solidFill>
                  <a:srgbClr val="404040"/>
                </a:solidFill>
                <a:latin typeface="Carlito"/>
                <a:cs typeface="Carlito"/>
              </a:rPr>
              <a:t>Class </a:t>
            </a:r>
            <a:r>
              <a:rPr lang="en-US" sz="2000" spc="-20" dirty="0">
                <a:solidFill>
                  <a:srgbClr val="404040"/>
                </a:solidFill>
                <a:latin typeface="Carlito"/>
                <a:cs typeface="Carlito"/>
              </a:rPr>
              <a:t>indicates </a:t>
            </a:r>
            <a:r>
              <a:rPr lang="en-US" sz="2000" dirty="0">
                <a:solidFill>
                  <a:srgbClr val="404040"/>
                </a:solidFill>
                <a:latin typeface="Carlito"/>
                <a:cs typeface="Carlito"/>
              </a:rPr>
              <a:t>1 </a:t>
            </a:r>
            <a:r>
              <a:rPr lang="en-US" sz="2000" spc="-30" dirty="0">
                <a:solidFill>
                  <a:srgbClr val="404040"/>
                </a:solidFill>
                <a:latin typeface="Carlito"/>
                <a:cs typeface="Carlito"/>
              </a:rPr>
              <a:t>for </a:t>
            </a:r>
            <a:r>
              <a:rPr lang="en-US" sz="2000" spc="-5" dirty="0">
                <a:solidFill>
                  <a:srgbClr val="404040"/>
                </a:solidFill>
                <a:latin typeface="Carlito"/>
                <a:cs typeface="Carlito"/>
              </a:rPr>
              <a:t>successful </a:t>
            </a:r>
            <a:r>
              <a:rPr lang="en-US" sz="2000" dirty="0">
                <a:solidFill>
                  <a:srgbClr val="404040"/>
                </a:solidFill>
                <a:latin typeface="Carlito"/>
                <a:cs typeface="Carlito"/>
              </a:rPr>
              <a:t>landing and 0 </a:t>
            </a:r>
            <a:r>
              <a:rPr lang="en-US" sz="2000" spc="-30" dirty="0">
                <a:solidFill>
                  <a:srgbClr val="404040"/>
                </a:solidFill>
                <a:latin typeface="Carlito"/>
                <a:cs typeface="Carlito"/>
              </a:rPr>
              <a:t>for </a:t>
            </a:r>
            <a:r>
              <a:rPr lang="en-US" sz="2000" spc="-20" dirty="0">
                <a:solidFill>
                  <a:srgbClr val="404040"/>
                </a:solidFill>
                <a:latin typeface="Carlito"/>
                <a:cs typeface="Carlito"/>
              </a:rPr>
              <a:t>failure. </a:t>
            </a:r>
            <a:r>
              <a:rPr lang="en-US" sz="2000" spc="-25" dirty="0">
                <a:solidFill>
                  <a:srgbClr val="404040"/>
                </a:solidFill>
                <a:latin typeface="Carlito"/>
                <a:cs typeface="Carlito"/>
              </a:rPr>
              <a:t>Scatter </a:t>
            </a:r>
            <a:r>
              <a:rPr lang="en-US" sz="2000" spc="-5" dirty="0">
                <a:solidFill>
                  <a:srgbClr val="404040"/>
                </a:solidFill>
                <a:latin typeface="Carlito"/>
                <a:cs typeface="Carlito"/>
              </a:rPr>
              <a:t>plot also  accounts </a:t>
            </a:r>
            <a:r>
              <a:rPr lang="en-US" sz="2000" spc="-25" dirty="0">
                <a:solidFill>
                  <a:srgbClr val="404040"/>
                </a:solidFill>
                <a:latin typeface="Carlito"/>
                <a:cs typeface="Carlito"/>
              </a:rPr>
              <a:t>for </a:t>
            </a:r>
            <a:r>
              <a:rPr lang="en-US" sz="2000" spc="-20" dirty="0">
                <a:solidFill>
                  <a:srgbClr val="404040"/>
                </a:solidFill>
                <a:latin typeface="Carlito"/>
                <a:cs typeface="Carlito"/>
              </a:rPr>
              <a:t>booster </a:t>
            </a:r>
            <a:r>
              <a:rPr lang="en-US" sz="2000" spc="-25" dirty="0">
                <a:solidFill>
                  <a:srgbClr val="404040"/>
                </a:solidFill>
                <a:latin typeface="Carlito"/>
                <a:cs typeface="Carlito"/>
              </a:rPr>
              <a:t>version </a:t>
            </a:r>
            <a:r>
              <a:rPr lang="en-US" sz="2000" spc="-20" dirty="0">
                <a:solidFill>
                  <a:srgbClr val="404040"/>
                </a:solidFill>
                <a:latin typeface="Carlito"/>
                <a:cs typeface="Carlito"/>
              </a:rPr>
              <a:t>category </a:t>
            </a:r>
            <a:r>
              <a:rPr lang="en-US" sz="2000" spc="-5" dirty="0">
                <a:solidFill>
                  <a:srgbClr val="404040"/>
                </a:solidFill>
                <a:latin typeface="Carlito"/>
                <a:cs typeface="Carlito"/>
              </a:rPr>
              <a:t>in color </a:t>
            </a:r>
            <a:r>
              <a:rPr lang="en-US" sz="2000" dirty="0">
                <a:solidFill>
                  <a:srgbClr val="404040"/>
                </a:solidFill>
                <a:latin typeface="Carlito"/>
                <a:cs typeface="Carlito"/>
              </a:rPr>
              <a:t>and number </a:t>
            </a:r>
            <a:r>
              <a:rPr lang="en-US" sz="2000" spc="-5" dirty="0">
                <a:solidFill>
                  <a:srgbClr val="404040"/>
                </a:solidFill>
                <a:latin typeface="Carlito"/>
                <a:cs typeface="Carlito"/>
              </a:rPr>
              <a:t>of </a:t>
            </a:r>
            <a:r>
              <a:rPr lang="en-US" sz="2000" dirty="0">
                <a:solidFill>
                  <a:srgbClr val="404040"/>
                </a:solidFill>
                <a:latin typeface="Carlito"/>
                <a:cs typeface="Carlito"/>
              </a:rPr>
              <a:t>launches </a:t>
            </a:r>
            <a:r>
              <a:rPr lang="en-US" sz="2000" spc="-5" dirty="0">
                <a:solidFill>
                  <a:srgbClr val="404040"/>
                </a:solidFill>
                <a:latin typeface="Carlito"/>
                <a:cs typeface="Carlito"/>
              </a:rPr>
              <a:t>in </a:t>
            </a:r>
            <a:r>
              <a:rPr lang="en-US" sz="2000" spc="-15" dirty="0">
                <a:solidFill>
                  <a:srgbClr val="404040"/>
                </a:solidFill>
                <a:latin typeface="Carlito"/>
                <a:cs typeface="Carlito"/>
              </a:rPr>
              <a:t>point </a:t>
            </a:r>
            <a:r>
              <a:rPr lang="en-US" sz="2000" spc="-25" dirty="0">
                <a:solidFill>
                  <a:srgbClr val="404040"/>
                </a:solidFill>
                <a:latin typeface="Carlito"/>
                <a:cs typeface="Carlito"/>
              </a:rPr>
              <a:t>size. </a:t>
            </a:r>
            <a:r>
              <a:rPr lang="en-US" sz="2000" spc="-5" dirty="0">
                <a:solidFill>
                  <a:srgbClr val="404040"/>
                </a:solidFill>
                <a:latin typeface="Carlito"/>
                <a:cs typeface="Carlito"/>
              </a:rPr>
              <a:t>In </a:t>
            </a:r>
            <a:r>
              <a:rPr lang="en-US" sz="2000" dirty="0">
                <a:solidFill>
                  <a:srgbClr val="404040"/>
                </a:solidFill>
                <a:latin typeface="Carlito"/>
                <a:cs typeface="Carlito"/>
              </a:rPr>
              <a:t>this  </a:t>
            </a:r>
            <a:r>
              <a:rPr lang="en-US" sz="2000" spc="-5" dirty="0">
                <a:solidFill>
                  <a:srgbClr val="404040"/>
                </a:solidFill>
                <a:latin typeface="Carlito"/>
                <a:cs typeface="Carlito"/>
              </a:rPr>
              <a:t>particular </a:t>
            </a:r>
            <a:r>
              <a:rPr lang="en-US" sz="2000" spc="-20" dirty="0">
                <a:solidFill>
                  <a:srgbClr val="404040"/>
                </a:solidFill>
                <a:latin typeface="Carlito"/>
                <a:cs typeface="Carlito"/>
              </a:rPr>
              <a:t>range </a:t>
            </a:r>
            <a:r>
              <a:rPr lang="en-US" sz="2000" spc="-5" dirty="0">
                <a:solidFill>
                  <a:srgbClr val="404040"/>
                </a:solidFill>
                <a:latin typeface="Carlito"/>
                <a:cs typeface="Carlito"/>
              </a:rPr>
              <a:t>of </a:t>
            </a:r>
            <a:r>
              <a:rPr lang="en-US" sz="2000" dirty="0">
                <a:solidFill>
                  <a:srgbClr val="404040"/>
                </a:solidFill>
                <a:latin typeface="Carlito"/>
                <a:cs typeface="Carlito"/>
              </a:rPr>
              <a:t>0-6000, </a:t>
            </a:r>
            <a:r>
              <a:rPr lang="en-US" sz="2000" spc="-20" dirty="0">
                <a:solidFill>
                  <a:srgbClr val="404040"/>
                </a:solidFill>
                <a:latin typeface="Carlito"/>
                <a:cs typeface="Carlito"/>
              </a:rPr>
              <a:t>interestingly </a:t>
            </a:r>
            <a:r>
              <a:rPr lang="en-US" sz="2000" spc="-5" dirty="0">
                <a:solidFill>
                  <a:srgbClr val="404040"/>
                </a:solidFill>
                <a:latin typeface="Carlito"/>
                <a:cs typeface="Carlito"/>
              </a:rPr>
              <a:t>there </a:t>
            </a:r>
            <a:r>
              <a:rPr lang="en-US" sz="2000" spc="-20" dirty="0">
                <a:solidFill>
                  <a:srgbClr val="404040"/>
                </a:solidFill>
                <a:latin typeface="Carlito"/>
                <a:cs typeface="Carlito"/>
              </a:rPr>
              <a:t>are two failed </a:t>
            </a:r>
            <a:r>
              <a:rPr lang="en-US" sz="2000" dirty="0">
                <a:solidFill>
                  <a:srgbClr val="404040"/>
                </a:solidFill>
                <a:latin typeface="Carlito"/>
                <a:cs typeface="Carlito"/>
              </a:rPr>
              <a:t>landings </a:t>
            </a:r>
            <a:r>
              <a:rPr lang="en-US" sz="2000" spc="-5" dirty="0">
                <a:solidFill>
                  <a:srgbClr val="404040"/>
                </a:solidFill>
                <a:latin typeface="Carlito"/>
                <a:cs typeface="Carlito"/>
              </a:rPr>
              <a:t>with payloads of </a:t>
            </a:r>
            <a:r>
              <a:rPr lang="en-US" sz="2000" spc="-45" dirty="0">
                <a:solidFill>
                  <a:srgbClr val="404040"/>
                </a:solidFill>
                <a:latin typeface="Carlito"/>
                <a:cs typeface="Carlito"/>
              </a:rPr>
              <a:t>zero</a:t>
            </a:r>
            <a:r>
              <a:rPr lang="en-US" sz="2000" spc="-30" dirty="0">
                <a:solidFill>
                  <a:srgbClr val="404040"/>
                </a:solidFill>
                <a:latin typeface="Carlito"/>
                <a:cs typeface="Carlito"/>
              </a:rPr>
              <a:t> </a:t>
            </a:r>
            <a:r>
              <a:rPr lang="en-US" sz="2000" dirty="0">
                <a:solidFill>
                  <a:srgbClr val="404040"/>
                </a:solidFill>
                <a:latin typeface="Carlito"/>
                <a:cs typeface="Carlito"/>
              </a:rPr>
              <a:t>kg.</a:t>
            </a:r>
            <a:endParaRPr lang="en-US" sz="2000" dirty="0">
              <a:latin typeface="Carlito"/>
              <a:cs typeface="Carlito"/>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B49CB"/>
                </a:solidFill>
                <a:latin typeface="Abadi"/>
              </a:rPr>
              <a:t>Payload Mass vs. Success vs. Booster  Version Category	</a:t>
            </a:r>
          </a:p>
        </p:txBody>
      </p:sp>
      <p:sp>
        <p:nvSpPr>
          <p:cNvPr id="2" name="object 4">
            <a:extLst>
              <a:ext uri="{FF2B5EF4-FFF2-40B4-BE49-F238E27FC236}">
                <a16:creationId xmlns:a16="http://schemas.microsoft.com/office/drawing/2014/main" id="{174E4759-3873-23BF-23FC-805690837102}"/>
              </a:ext>
            </a:extLst>
          </p:cNvPr>
          <p:cNvSpPr/>
          <p:nvPr/>
        </p:nvSpPr>
        <p:spPr>
          <a:xfrm>
            <a:off x="417958" y="2773006"/>
            <a:ext cx="11568046" cy="29815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1822" y="1956608"/>
            <a:ext cx="5325989" cy="3811588"/>
          </a:xfrm>
          <a:prstGeom prst="rect">
            <a:avLst/>
          </a:prstGeom>
        </p:spPr>
        <p:txBody>
          <a:bodyPr vert="horz" lIns="91440" tIns="45720" rIns="91440" bIns="45720" rtlCol="0" anchor="t">
            <a:normAutofit fontScale="85000" lnSpcReduction="20000"/>
          </a:bodyPr>
          <a:lstStyle/>
          <a:p>
            <a:pPr marL="12700" marR="2860040">
              <a:lnSpc>
                <a:spcPct val="120700"/>
              </a:lnSpc>
              <a:spcBef>
                <a:spcPts val="100"/>
              </a:spcBef>
            </a:pPr>
            <a:r>
              <a:rPr lang="en-US" sz="2200" dirty="0">
                <a:solidFill>
                  <a:schemeClr val="accent3">
                    <a:lumMod val="25000"/>
                  </a:schemeClr>
                </a:solidFill>
                <a:latin typeface="Abadi" panose="020B0604020104020204" pitchFamily="34" charset="0"/>
              </a:rPr>
              <a:t>All models had virtually the same accuracy on the test set at 83.33% accuracy.  It should be noted that test size is small at only sample size of 18.</a:t>
            </a:r>
          </a:p>
          <a:p>
            <a:pPr marL="12700">
              <a:lnSpc>
                <a:spcPct val="100000"/>
              </a:lnSpc>
              <a:spcBef>
                <a:spcPts val="250"/>
              </a:spcBef>
            </a:pPr>
            <a:r>
              <a:rPr lang="en-US" sz="2200" dirty="0">
                <a:solidFill>
                  <a:schemeClr val="accent3">
                    <a:lumMod val="25000"/>
                  </a:schemeClr>
                </a:solidFill>
                <a:latin typeface="Abadi" panose="020B0604020104020204" pitchFamily="34" charset="0"/>
              </a:rPr>
              <a:t>This can cause large variance in accuracy results, such as those in Decision Tree Classifier model in repeated runs.</a:t>
            </a:r>
          </a:p>
          <a:p>
            <a:pPr marL="12700">
              <a:lnSpc>
                <a:spcPct val="100000"/>
              </a:lnSpc>
              <a:spcBef>
                <a:spcPts val="400"/>
              </a:spcBef>
            </a:pPr>
            <a:r>
              <a:rPr lang="en-US" sz="2200" dirty="0">
                <a:solidFill>
                  <a:schemeClr val="accent3">
                    <a:lumMod val="25000"/>
                  </a:schemeClr>
                </a:solidFill>
                <a:latin typeface="Abadi" panose="020B0604020104020204" pitchFamily="34" charset="0"/>
              </a:rPr>
              <a:t>We likely need more data to determine the best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7">
            <a:extLst>
              <a:ext uri="{FF2B5EF4-FFF2-40B4-BE49-F238E27FC236}">
                <a16:creationId xmlns:a16="http://schemas.microsoft.com/office/drawing/2014/main" id="{A80DBFBB-EB25-3582-6A46-20D6E1B7DCF9}"/>
              </a:ext>
            </a:extLst>
          </p:cNvPr>
          <p:cNvSpPr/>
          <p:nvPr/>
        </p:nvSpPr>
        <p:spPr>
          <a:xfrm>
            <a:off x="6627159" y="1760220"/>
            <a:ext cx="5076444" cy="3337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34353"/>
            <a:ext cx="10687961" cy="1994647"/>
          </a:xfrm>
          <a:prstGeom prst="rect">
            <a:avLst/>
          </a:prstGeom>
        </p:spPr>
        <p:txBody>
          <a:bodyPr>
            <a:normAutofit/>
          </a:bodyPr>
          <a:lstStyle/>
          <a:p>
            <a:pPr marL="12700" marR="158750">
              <a:lnSpc>
                <a:spcPct val="112500"/>
              </a:lnSpc>
              <a:spcBef>
                <a:spcPts val="100"/>
              </a:spcBef>
            </a:pPr>
            <a:r>
              <a:rPr lang="en-US" sz="1900" dirty="0">
                <a:solidFill>
                  <a:schemeClr val="accent3">
                    <a:lumMod val="25000"/>
                  </a:schemeClr>
                </a:solidFill>
                <a:latin typeface="Abadi" panose="020B0604020104020204" pitchFamily="34" charset="0"/>
              </a:rPr>
              <a:t>Since all models performed the same for the test set, the confusion matrix is the same across all models.  The models predicted 12 successful landings when the true label was successful landing.</a:t>
            </a:r>
          </a:p>
          <a:p>
            <a:pPr marL="12700">
              <a:lnSpc>
                <a:spcPct val="100000"/>
              </a:lnSpc>
              <a:spcBef>
                <a:spcPts val="405"/>
              </a:spcBef>
            </a:pPr>
            <a:r>
              <a:rPr lang="en-US" sz="1900" dirty="0">
                <a:solidFill>
                  <a:schemeClr val="accent3">
                    <a:lumMod val="25000"/>
                  </a:schemeClr>
                </a:solidFill>
                <a:latin typeface="Abadi" panose="020B0604020104020204" pitchFamily="34" charset="0"/>
              </a:rPr>
              <a:t>The models predicted 3 unsuccessful landings when the true label was unsuccessful landing.</a:t>
            </a:r>
          </a:p>
          <a:p>
            <a:pPr marL="12700" marR="5080">
              <a:lnSpc>
                <a:spcPts val="2330"/>
              </a:lnSpc>
              <a:spcBef>
                <a:spcPts val="135"/>
              </a:spcBef>
            </a:pPr>
            <a:r>
              <a:rPr lang="en-US" sz="1900" dirty="0">
                <a:solidFill>
                  <a:schemeClr val="accent3">
                    <a:lumMod val="25000"/>
                  </a:schemeClr>
                </a:solidFill>
                <a:latin typeface="Abadi" panose="020B0604020104020204" pitchFamily="34" charset="0"/>
              </a:rPr>
              <a:t>The models predicted 3 successful landings when the true label was unsuccessful landings (false positives).  Our models over predict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7">
            <a:extLst>
              <a:ext uri="{FF2B5EF4-FFF2-40B4-BE49-F238E27FC236}">
                <a16:creationId xmlns:a16="http://schemas.microsoft.com/office/drawing/2014/main" id="{35408A9B-E95B-1FA9-B4B9-E33B226B2075}"/>
              </a:ext>
            </a:extLst>
          </p:cNvPr>
          <p:cNvSpPr/>
          <p:nvPr/>
        </p:nvSpPr>
        <p:spPr>
          <a:xfrm>
            <a:off x="1954844" y="3554265"/>
            <a:ext cx="4212874" cy="3128200"/>
          </a:xfrm>
          <a:prstGeom prst="rect">
            <a:avLst/>
          </a:prstGeom>
          <a:blipFill>
            <a:blip r:embed="rId3" cstate="print"/>
            <a:stretch>
              <a:fillRect/>
            </a:stretch>
          </a:blipFill>
        </p:spPr>
        <p:txBody>
          <a:bodyPr wrap="square" lIns="0" tIns="0" rIns="0" bIns="0" rtlCol="0"/>
          <a:lstStyle/>
          <a:p>
            <a:endParaRPr/>
          </a:p>
        </p:txBody>
      </p:sp>
      <p:sp>
        <p:nvSpPr>
          <p:cNvPr id="3" name="object 8">
            <a:extLst>
              <a:ext uri="{FF2B5EF4-FFF2-40B4-BE49-F238E27FC236}">
                <a16:creationId xmlns:a16="http://schemas.microsoft.com/office/drawing/2014/main" id="{4BFE045D-E38F-3C3A-6B08-1C79AF14C2C8}"/>
              </a:ext>
            </a:extLst>
          </p:cNvPr>
          <p:cNvSpPr txBox="1"/>
          <p:nvPr/>
        </p:nvSpPr>
        <p:spPr>
          <a:xfrm>
            <a:off x="7301293" y="4443662"/>
            <a:ext cx="216217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dirty="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24130" cy="4351338"/>
          </a:xfrm>
          <a:prstGeom prst="rect">
            <a:avLst/>
          </a:prstGeom>
        </p:spPr>
        <p:txBody>
          <a:bodyPr>
            <a:normAutofit lnSpcReduction="10000"/>
          </a:bodyPr>
          <a:lstStyle/>
          <a:p>
            <a:pPr marL="354965" indent="-342900">
              <a:lnSpc>
                <a:spcPct val="100000"/>
              </a:lnSpc>
              <a:spcBef>
                <a:spcPts val="490"/>
              </a:spcBef>
              <a:tabLst>
                <a:tab pos="196215" algn="l"/>
              </a:tabLst>
            </a:pPr>
            <a:r>
              <a:rPr lang="en-US" sz="2200" dirty="0">
                <a:solidFill>
                  <a:schemeClr val="accent3">
                    <a:lumMod val="25000"/>
                  </a:schemeClr>
                </a:solidFill>
                <a:latin typeface="Abadi" panose="020B0604020104020204" pitchFamily="34" charset="0"/>
              </a:rPr>
              <a:t>Our task: to develop a machine learning model for Space Y who wants to bid against SpaceX</a:t>
            </a:r>
          </a:p>
          <a:p>
            <a:pPr marL="354965" indent="-342900">
              <a:lnSpc>
                <a:spcPct val="100000"/>
              </a:lnSpc>
              <a:spcBef>
                <a:spcPts val="395"/>
              </a:spcBef>
              <a:tabLst>
                <a:tab pos="196215" algn="l"/>
              </a:tabLst>
            </a:pPr>
            <a:r>
              <a:rPr lang="en-US" sz="2200" dirty="0">
                <a:solidFill>
                  <a:schemeClr val="accent3">
                    <a:lumMod val="25000"/>
                  </a:schemeClr>
                </a:solidFill>
                <a:latin typeface="Abadi" panose="020B0604020104020204" pitchFamily="34" charset="0"/>
              </a:rPr>
              <a:t>The goal of model is to predict when Stage 1 will successfully land to save ~$100 million USD</a:t>
            </a:r>
          </a:p>
          <a:p>
            <a:pPr marL="354965" indent="-342900">
              <a:lnSpc>
                <a:spcPct val="100000"/>
              </a:lnSpc>
              <a:spcBef>
                <a:spcPts val="409"/>
              </a:spcBef>
              <a:tabLst>
                <a:tab pos="196215" algn="l"/>
              </a:tabLst>
            </a:pPr>
            <a:r>
              <a:rPr lang="en-US" sz="2200" dirty="0">
                <a:solidFill>
                  <a:schemeClr val="accent3">
                    <a:lumMod val="25000"/>
                  </a:schemeClr>
                </a:solidFill>
                <a:latin typeface="Abadi" panose="020B0604020104020204" pitchFamily="34" charset="0"/>
              </a:rPr>
              <a:t>Used data from a public SpaceX API and web scraping SpaceX Wikipedia page</a:t>
            </a:r>
          </a:p>
          <a:p>
            <a:pPr marL="354965" indent="-342900">
              <a:lnSpc>
                <a:spcPct val="100000"/>
              </a:lnSpc>
              <a:spcBef>
                <a:spcPts val="400"/>
              </a:spcBef>
              <a:tabLst>
                <a:tab pos="196215" algn="l"/>
              </a:tabLst>
            </a:pPr>
            <a:r>
              <a:rPr lang="en-US" sz="2200" dirty="0">
                <a:solidFill>
                  <a:schemeClr val="accent3">
                    <a:lumMod val="25000"/>
                  </a:schemeClr>
                </a:solidFill>
                <a:latin typeface="Abadi" panose="020B0604020104020204" pitchFamily="34" charset="0"/>
              </a:rPr>
              <a:t>Created data labels and stored data into a DB2 SQL database</a:t>
            </a:r>
          </a:p>
          <a:p>
            <a:pPr marL="354965" indent="-342900">
              <a:lnSpc>
                <a:spcPct val="100000"/>
              </a:lnSpc>
              <a:spcBef>
                <a:spcPts val="395"/>
              </a:spcBef>
              <a:tabLst>
                <a:tab pos="196215" algn="l"/>
              </a:tabLst>
            </a:pPr>
            <a:r>
              <a:rPr lang="en-US" sz="2200" dirty="0">
                <a:solidFill>
                  <a:schemeClr val="accent3">
                    <a:lumMod val="25000"/>
                  </a:schemeClr>
                </a:solidFill>
                <a:latin typeface="Abadi" panose="020B0604020104020204" pitchFamily="34" charset="0"/>
              </a:rPr>
              <a:t>Created a dashboard for visualization</a:t>
            </a:r>
          </a:p>
          <a:p>
            <a:pPr marL="354965" indent="-342900">
              <a:lnSpc>
                <a:spcPct val="100000"/>
              </a:lnSpc>
              <a:spcBef>
                <a:spcPts val="405"/>
              </a:spcBef>
              <a:tabLst>
                <a:tab pos="196215" algn="l"/>
              </a:tabLst>
            </a:pPr>
            <a:r>
              <a:rPr lang="en-US" sz="2200" dirty="0">
                <a:solidFill>
                  <a:schemeClr val="accent3">
                    <a:lumMod val="25000"/>
                  </a:schemeClr>
                </a:solidFill>
                <a:latin typeface="Abadi" panose="020B0604020104020204" pitchFamily="34" charset="0"/>
              </a:rPr>
              <a:t>We created a machine learning model with an accuracy of 83%</a:t>
            </a:r>
          </a:p>
          <a:p>
            <a:pPr marL="354965" marR="276860" indent="-342900">
              <a:lnSpc>
                <a:spcPts val="2160"/>
              </a:lnSpc>
              <a:spcBef>
                <a:spcPts val="635"/>
              </a:spcBef>
              <a:tabLst>
                <a:tab pos="196215" algn="l"/>
              </a:tabLst>
            </a:pPr>
            <a:r>
              <a:rPr lang="en-US" sz="2200" dirty="0">
                <a:solidFill>
                  <a:schemeClr val="accent3">
                    <a:lumMod val="25000"/>
                  </a:schemeClr>
                </a:solidFill>
                <a:latin typeface="Abadi" panose="020B0604020104020204" pitchFamily="34" charset="0"/>
              </a:rPr>
              <a:t>Elon Mask of SpaceX can use this model to predict with relatively high accuracy whether a  launch will have a successful Stage 1 landing before launch to determine whether the launch  should be made or not</a:t>
            </a:r>
          </a:p>
          <a:p>
            <a:pPr marL="354965" marR="5080" indent="-342900">
              <a:lnSpc>
                <a:spcPts val="2200"/>
              </a:lnSpc>
              <a:spcBef>
                <a:spcPts val="605"/>
              </a:spcBef>
              <a:tabLst>
                <a:tab pos="196215" algn="l"/>
              </a:tabLst>
            </a:pPr>
            <a:r>
              <a:rPr lang="en-US" sz="2200" dirty="0">
                <a:solidFill>
                  <a:schemeClr val="accent3">
                    <a:lumMod val="25000"/>
                  </a:schemeClr>
                </a:solidFill>
                <a:latin typeface="Abadi" panose="020B0604020104020204" pitchFamily="34" charset="0"/>
              </a:rPr>
              <a:t>If possible more data should be collected to better determine the best machine learning model  and improve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lnSpcReduction="10000"/>
          </a:bodyPr>
          <a:lstStyle/>
          <a:p>
            <a:pPr marL="12700">
              <a:lnSpc>
                <a:spcPct val="100000"/>
              </a:lnSpc>
              <a:spcBef>
                <a:spcPts val="1295"/>
              </a:spcBef>
            </a:pPr>
            <a:r>
              <a:rPr lang="en-IN" sz="2400" u="heavy" dirty="0">
                <a:solidFill>
                  <a:srgbClr val="404040"/>
                </a:solidFill>
                <a:uFill>
                  <a:solidFill>
                    <a:srgbClr val="404040"/>
                  </a:solidFill>
                </a:uFill>
                <a:latin typeface="Carlito"/>
                <a:cs typeface="Carlito"/>
              </a:rPr>
              <a:t>GitHub </a:t>
            </a:r>
            <a:r>
              <a:rPr lang="en-IN" sz="2400" u="heavy" spc="-10" dirty="0">
                <a:solidFill>
                  <a:srgbClr val="404040"/>
                </a:solidFill>
                <a:uFill>
                  <a:solidFill>
                    <a:srgbClr val="404040"/>
                  </a:solidFill>
                </a:uFill>
                <a:latin typeface="Carlito"/>
                <a:cs typeface="Carlito"/>
              </a:rPr>
              <a:t>repository</a:t>
            </a:r>
            <a:r>
              <a:rPr lang="en-IN" sz="2400" u="heavy" spc="-40" dirty="0">
                <a:solidFill>
                  <a:srgbClr val="404040"/>
                </a:solidFill>
                <a:uFill>
                  <a:solidFill>
                    <a:srgbClr val="404040"/>
                  </a:solidFill>
                </a:uFill>
                <a:latin typeface="Carlito"/>
                <a:cs typeface="Carlito"/>
              </a:rPr>
              <a:t> </a:t>
            </a:r>
            <a:r>
              <a:rPr lang="en-IN" sz="2400" u="heavy" spc="-5" dirty="0">
                <a:solidFill>
                  <a:srgbClr val="404040"/>
                </a:solidFill>
                <a:uFill>
                  <a:solidFill>
                    <a:srgbClr val="404040"/>
                  </a:solidFill>
                </a:uFill>
                <a:latin typeface="Carlito"/>
                <a:cs typeface="Carlito"/>
              </a:rPr>
              <a:t>url:</a:t>
            </a:r>
            <a:endParaRPr lang="en-IN" sz="2400" dirty="0">
              <a:latin typeface="Carlito"/>
              <a:cs typeface="Carlito"/>
            </a:endParaRPr>
          </a:p>
          <a:p>
            <a:pPr marL="12700">
              <a:lnSpc>
                <a:spcPct val="100000"/>
              </a:lnSpc>
              <a:spcBef>
                <a:spcPts val="1200"/>
              </a:spcBef>
            </a:pPr>
            <a:r>
              <a:rPr lang="en-IN" sz="2400" u="heavy" spc="-10" dirty="0">
                <a:solidFill>
                  <a:srgbClr val="800080"/>
                </a:solidFill>
                <a:uFill>
                  <a:solidFill>
                    <a:srgbClr val="800080"/>
                  </a:solidFill>
                </a:uFill>
                <a:latin typeface="Carlito"/>
                <a:cs typeface="Carlito"/>
                <a:hlinkClick r:id="rId4"/>
              </a:rPr>
              <a:t>https://github.com/satyamr123/IBM_Final_Capstone_Project</a:t>
            </a:r>
            <a:endParaRPr lang="en-IN" sz="2400" u="heavy" spc="-10" dirty="0">
              <a:solidFill>
                <a:srgbClr val="800080"/>
              </a:solidFill>
              <a:uFill>
                <a:solidFill>
                  <a:srgbClr val="800080"/>
                </a:solidFill>
              </a:uFill>
              <a:latin typeface="Carlito"/>
              <a:cs typeface="Carlito"/>
            </a:endParaRPr>
          </a:p>
          <a:p>
            <a:pPr marL="12700">
              <a:lnSpc>
                <a:spcPct val="100000"/>
              </a:lnSpc>
              <a:spcBef>
                <a:spcPts val="1200"/>
              </a:spcBef>
            </a:pPr>
            <a:endParaRPr lang="en-IN" sz="2000" dirty="0">
              <a:latin typeface="Carlito"/>
              <a:cs typeface="Carlito"/>
            </a:endParaRPr>
          </a:p>
          <a:p>
            <a:pPr marL="12700">
              <a:lnSpc>
                <a:spcPct val="100000"/>
              </a:lnSpc>
              <a:spcBef>
                <a:spcPts val="5"/>
              </a:spcBef>
            </a:pPr>
            <a:r>
              <a:rPr lang="en-IN" sz="2400" u="heavy" spc="-5" dirty="0">
                <a:solidFill>
                  <a:srgbClr val="404040"/>
                </a:solidFill>
                <a:uFill>
                  <a:solidFill>
                    <a:srgbClr val="404040"/>
                  </a:solidFill>
                </a:uFill>
                <a:latin typeface="Carlito"/>
                <a:cs typeface="Carlito"/>
              </a:rPr>
              <a:t>Instructors:</a:t>
            </a:r>
            <a:endParaRPr lang="en-IN" sz="2400" dirty="0">
              <a:latin typeface="Carlito"/>
              <a:cs typeface="Carlito"/>
            </a:endParaRPr>
          </a:p>
          <a:p>
            <a:pPr algn="l"/>
            <a:r>
              <a:rPr lang="en-IN" sz="2400" b="1" i="0" dirty="0">
                <a:solidFill>
                  <a:srgbClr val="24292F"/>
                </a:solidFill>
                <a:effectLst/>
                <a:latin typeface="-apple-system"/>
              </a:rPr>
              <a:t>Instructors: Rav Ahuja, Alex </a:t>
            </a:r>
            <a:r>
              <a:rPr lang="en-IN" sz="2400" b="1" i="0" dirty="0" err="1">
                <a:solidFill>
                  <a:srgbClr val="24292F"/>
                </a:solidFill>
                <a:effectLst/>
                <a:latin typeface="-apple-system"/>
              </a:rPr>
              <a:t>Aklson</a:t>
            </a:r>
            <a:r>
              <a:rPr lang="en-IN" sz="2400" b="1" i="0" dirty="0">
                <a:solidFill>
                  <a:srgbClr val="24292F"/>
                </a:solidFill>
                <a:effectLst/>
                <a:latin typeface="-apple-system"/>
              </a:rPr>
              <a:t>, </a:t>
            </a:r>
            <a:r>
              <a:rPr lang="en-IN" sz="2400" b="1" i="0" dirty="0" err="1">
                <a:solidFill>
                  <a:srgbClr val="24292F"/>
                </a:solidFill>
                <a:effectLst/>
                <a:latin typeface="-apple-system"/>
              </a:rPr>
              <a:t>Aije</a:t>
            </a:r>
            <a:r>
              <a:rPr lang="en-IN" sz="2400" b="1" i="0" dirty="0">
                <a:solidFill>
                  <a:srgbClr val="24292F"/>
                </a:solidFill>
                <a:effectLst/>
                <a:latin typeface="-apple-system"/>
              </a:rPr>
              <a:t> </a:t>
            </a:r>
            <a:r>
              <a:rPr lang="en-IN" sz="2400" b="1" i="0" dirty="0" err="1">
                <a:solidFill>
                  <a:srgbClr val="24292F"/>
                </a:solidFill>
                <a:effectLst/>
                <a:latin typeface="-apple-system"/>
              </a:rPr>
              <a:t>Egwaikhide</a:t>
            </a:r>
            <a:r>
              <a:rPr lang="en-IN" sz="2400" b="1" i="0" dirty="0">
                <a:solidFill>
                  <a:srgbClr val="24292F"/>
                </a:solidFill>
                <a:effectLst/>
                <a:latin typeface="-apple-system"/>
              </a:rPr>
              <a:t>, Svetlana Levitan, Romeo </a:t>
            </a:r>
            <a:r>
              <a:rPr lang="en-IN" sz="2400" b="1" i="0" dirty="0" err="1">
                <a:solidFill>
                  <a:srgbClr val="24292F"/>
                </a:solidFill>
                <a:effectLst/>
                <a:latin typeface="-apple-system"/>
              </a:rPr>
              <a:t>Kienzler</a:t>
            </a:r>
            <a:r>
              <a:rPr lang="en-IN" sz="2400" b="1" i="0" dirty="0">
                <a:solidFill>
                  <a:srgbClr val="24292F"/>
                </a:solidFill>
                <a:effectLst/>
                <a:latin typeface="-apple-system"/>
              </a:rPr>
              <a:t>, </a:t>
            </a:r>
            <a:r>
              <a:rPr lang="en-IN" sz="2400" b="1" i="0" dirty="0" err="1">
                <a:solidFill>
                  <a:srgbClr val="24292F"/>
                </a:solidFill>
                <a:effectLst/>
                <a:latin typeface="-apple-system"/>
              </a:rPr>
              <a:t>Polong</a:t>
            </a:r>
            <a:r>
              <a:rPr lang="en-IN" sz="2400" b="1" i="0" dirty="0">
                <a:solidFill>
                  <a:srgbClr val="24292F"/>
                </a:solidFill>
                <a:effectLst/>
                <a:latin typeface="-apple-system"/>
              </a:rPr>
              <a:t> Lin, Joseph </a:t>
            </a:r>
            <a:r>
              <a:rPr lang="en-IN" sz="2400" b="1" i="0" dirty="0" err="1">
                <a:solidFill>
                  <a:srgbClr val="24292F"/>
                </a:solidFill>
                <a:effectLst/>
                <a:latin typeface="-apple-system"/>
              </a:rPr>
              <a:t>Santarcangelo</a:t>
            </a:r>
            <a:r>
              <a:rPr lang="en-IN" sz="2400" b="1" i="0" dirty="0">
                <a:solidFill>
                  <a:srgbClr val="24292F"/>
                </a:solidFill>
                <a:effectLst/>
                <a:latin typeface="-apple-system"/>
              </a:rPr>
              <a:t>, Azim </a:t>
            </a:r>
            <a:r>
              <a:rPr lang="en-IN" sz="2400" b="1" i="0" dirty="0" err="1">
                <a:solidFill>
                  <a:srgbClr val="24292F"/>
                </a:solidFill>
                <a:effectLst/>
                <a:latin typeface="-apple-system"/>
              </a:rPr>
              <a:t>Hirjani</a:t>
            </a:r>
            <a:r>
              <a:rPr lang="en-IN" sz="2400" b="1" i="0" dirty="0">
                <a:solidFill>
                  <a:srgbClr val="24292F"/>
                </a:solidFill>
                <a:effectLst/>
                <a:latin typeface="-apple-system"/>
              </a:rPr>
              <a:t>, </a:t>
            </a:r>
            <a:r>
              <a:rPr lang="en-IN" sz="2400" b="1" i="0" dirty="0" err="1">
                <a:solidFill>
                  <a:srgbClr val="24292F"/>
                </a:solidFill>
                <a:effectLst/>
                <a:latin typeface="-apple-system"/>
              </a:rPr>
              <a:t>Hima</a:t>
            </a:r>
            <a:r>
              <a:rPr lang="en-IN" sz="2400" b="1" i="0" dirty="0">
                <a:solidFill>
                  <a:srgbClr val="24292F"/>
                </a:solidFill>
                <a:effectLst/>
                <a:latin typeface="-apple-system"/>
              </a:rPr>
              <a:t> Vasudevan, </a:t>
            </a:r>
            <a:r>
              <a:rPr lang="en-IN" sz="2400" b="1" i="0" dirty="0" err="1">
                <a:solidFill>
                  <a:srgbClr val="24292F"/>
                </a:solidFill>
                <a:effectLst/>
                <a:latin typeface="-apple-system"/>
              </a:rPr>
              <a:t>Saishruthi</a:t>
            </a:r>
            <a:r>
              <a:rPr lang="en-IN" sz="2400" b="1" i="0" dirty="0">
                <a:solidFill>
                  <a:srgbClr val="24292F"/>
                </a:solidFill>
                <a:effectLst/>
                <a:latin typeface="-apple-system"/>
              </a:rPr>
              <a:t> Swaminathan, Saeed </a:t>
            </a:r>
            <a:r>
              <a:rPr lang="en-IN" sz="2400" b="1" i="0" dirty="0" err="1">
                <a:solidFill>
                  <a:srgbClr val="24292F"/>
                </a:solidFill>
                <a:effectLst/>
                <a:latin typeface="-apple-system"/>
              </a:rPr>
              <a:t>Aghabozorgi</a:t>
            </a:r>
            <a:r>
              <a:rPr lang="en-IN" sz="2400" b="1" i="0" dirty="0">
                <a:solidFill>
                  <a:srgbClr val="24292F"/>
                </a:solidFill>
                <a:effectLst/>
                <a:latin typeface="-apple-system"/>
              </a:rPr>
              <a:t>, Yan Luo</a:t>
            </a:r>
          </a:p>
          <a:p>
            <a:pPr>
              <a:lnSpc>
                <a:spcPct val="100000"/>
              </a:lnSpc>
            </a:pPr>
            <a:endParaRPr lang="en-IN" sz="2400" dirty="0">
              <a:latin typeface="Carlito"/>
              <a:cs typeface="Carlito"/>
            </a:endParaRPr>
          </a:p>
          <a:p>
            <a:pPr>
              <a:lnSpc>
                <a:spcPct val="100000"/>
              </a:lnSpc>
              <a:spcBef>
                <a:spcPts val="40"/>
              </a:spcBef>
            </a:pPr>
            <a:endParaRPr lang="en-IN" sz="2000" dirty="0">
              <a:latin typeface="Carlito"/>
              <a:cs typeface="Carlito"/>
            </a:endParaRPr>
          </a:p>
          <a:p>
            <a:pPr marL="12700">
              <a:lnSpc>
                <a:spcPct val="100000"/>
              </a:lnSpc>
              <a:spcBef>
                <a:spcPts val="5"/>
              </a:spcBef>
            </a:pPr>
            <a:r>
              <a:rPr lang="en-IN" sz="2400" u="heavy" dirty="0">
                <a:solidFill>
                  <a:srgbClr val="404040"/>
                </a:solidFill>
                <a:uFill>
                  <a:solidFill>
                    <a:srgbClr val="404040"/>
                  </a:solidFill>
                </a:uFill>
                <a:latin typeface="Carlito"/>
                <a:cs typeface="Carlito"/>
              </a:rPr>
              <a:t>Special </a:t>
            </a:r>
            <a:r>
              <a:rPr lang="en-IN" sz="2400" u="heavy" spc="-15" dirty="0">
                <a:solidFill>
                  <a:srgbClr val="404040"/>
                </a:solidFill>
                <a:uFill>
                  <a:solidFill>
                    <a:srgbClr val="404040"/>
                  </a:solidFill>
                </a:uFill>
                <a:latin typeface="Carlito"/>
                <a:cs typeface="Carlito"/>
              </a:rPr>
              <a:t>Thanks </a:t>
            </a:r>
            <a:r>
              <a:rPr lang="en-IN" sz="2400" u="heavy" spc="-20" dirty="0">
                <a:solidFill>
                  <a:srgbClr val="404040"/>
                </a:solidFill>
                <a:uFill>
                  <a:solidFill>
                    <a:srgbClr val="404040"/>
                  </a:solidFill>
                </a:uFill>
                <a:latin typeface="Carlito"/>
                <a:cs typeface="Carlito"/>
              </a:rPr>
              <a:t>to </a:t>
            </a:r>
            <a:r>
              <a:rPr lang="en-IN" sz="2400" u="heavy" dirty="0">
                <a:solidFill>
                  <a:srgbClr val="404040"/>
                </a:solidFill>
                <a:uFill>
                  <a:solidFill>
                    <a:srgbClr val="404040"/>
                  </a:solidFill>
                </a:uFill>
                <a:latin typeface="Carlito"/>
                <a:cs typeface="Carlito"/>
              </a:rPr>
              <a:t>All </a:t>
            </a:r>
            <a:r>
              <a:rPr lang="en-IN" sz="2400" u="heavy" spc="-20" dirty="0">
                <a:solidFill>
                  <a:srgbClr val="404040"/>
                </a:solidFill>
                <a:uFill>
                  <a:solidFill>
                    <a:srgbClr val="404040"/>
                  </a:solidFill>
                </a:uFill>
                <a:latin typeface="Carlito"/>
                <a:cs typeface="Carlito"/>
              </a:rPr>
              <a:t>Instructors:</a:t>
            </a:r>
            <a:endParaRPr lang="en-IN" sz="2400" dirty="0">
              <a:latin typeface="Carlito"/>
              <a:cs typeface="Carlito"/>
            </a:endParaRPr>
          </a:p>
          <a:p>
            <a:pPr marL="12700">
              <a:lnSpc>
                <a:spcPct val="100000"/>
              </a:lnSpc>
              <a:spcBef>
                <a:spcPts val="1200"/>
              </a:spcBef>
            </a:pPr>
            <a:r>
              <a:rPr lang="en-IN" sz="2400" u="heavy" spc="-20" dirty="0">
                <a:solidFill>
                  <a:srgbClr val="800080"/>
                </a:solidFill>
                <a:uFill>
                  <a:solidFill>
                    <a:srgbClr val="2996E1"/>
                  </a:solidFill>
                </a:uFill>
                <a:latin typeface="Carlito"/>
                <a:cs typeface="Carlito"/>
                <a:hlinkClick r:id="rId5"/>
              </a:rPr>
              <a:t>https://www.coursera.org/professional-certificates/ibm-data-science?#instructors</a:t>
            </a:r>
            <a:endParaRPr lang="en-IN" sz="2400" dirty="0">
              <a:latin typeface="Carlito"/>
              <a:cs typeface="Carlito"/>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365655"/>
            <a:ext cx="10723944"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has been collected from </a:t>
            </a:r>
          </a:p>
          <a:p>
            <a:pPr lvl="2">
              <a:lnSpc>
                <a:spcPct val="120000"/>
              </a:lnSpc>
              <a:spcBef>
                <a:spcPts val="1400"/>
              </a:spcBef>
            </a:pPr>
            <a:r>
              <a:rPr lang="en-US" sz="7200" dirty="0">
                <a:solidFill>
                  <a:schemeClr val="bg2">
                    <a:lumMod val="50000"/>
                  </a:schemeClr>
                </a:solidFill>
                <a:latin typeface="Abadi"/>
              </a:rPr>
              <a:t>SpaceX API </a:t>
            </a:r>
          </a:p>
          <a:p>
            <a:pPr lvl="2">
              <a:lnSpc>
                <a:spcPct val="120000"/>
              </a:lnSpc>
              <a:spcBef>
                <a:spcPts val="1400"/>
              </a:spcBef>
            </a:pPr>
            <a:r>
              <a:rPr lang="en-US" sz="7200" dirty="0">
                <a:solidFill>
                  <a:schemeClr val="bg2">
                    <a:lumMod val="50000"/>
                  </a:schemeClr>
                </a:solidFill>
                <a:latin typeface="Abadi"/>
              </a:rPr>
              <a:t>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Encoding was applied and other launch vehicles were filtered out.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10515600" cy="4351338"/>
          </a:xfrm>
          <a:prstGeom prst="rect">
            <a:avLst/>
          </a:prstGeom>
        </p:spPr>
        <p:txBody>
          <a:bodyPr/>
          <a:lstStyle/>
          <a:p>
            <a:r>
              <a:rPr lang="en-US" dirty="0"/>
              <a:t>Data Collection was done using the SpaceX API and Wikipedia Web Scrapping.</a:t>
            </a:r>
          </a:p>
          <a:p>
            <a:r>
              <a:rPr lang="en-US" dirty="0"/>
              <a:t>The Data was converted as a JSON using a .</a:t>
            </a:r>
            <a:r>
              <a:rPr lang="en-US" dirty="0" err="1"/>
              <a:t>json</a:t>
            </a:r>
            <a:r>
              <a:rPr lang="en-US" dirty="0"/>
              <a:t> function and was used to read into a Pandas Data Frame.</a:t>
            </a:r>
          </a:p>
          <a:p>
            <a:r>
              <a:rPr lang="en-US" dirty="0"/>
              <a:t>The unnecessary data was filtered out.</a:t>
            </a:r>
          </a:p>
          <a:p>
            <a:r>
              <a:rPr lang="en-US" dirty="0"/>
              <a:t>Missing values were found and filled using methods like mean etc.</a:t>
            </a:r>
          </a:p>
          <a:p>
            <a:r>
              <a:rPr lang="en-US" dirty="0"/>
              <a:t>Web Scraping from Wikipedia was done using Beautiful Soup from the records of the HTML table.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rgbClr val="1C7DDB"/>
              </a:solidFill>
              <a:latin typeface="Abadi" panose="020B0604020104020204" pitchFamily="34" charset="0"/>
              <a:hlinkClick r:id="rId3" action="ppaction://hlinksldjump"/>
            </a:endParaRPr>
          </a:p>
          <a:p>
            <a:pPr>
              <a:lnSpc>
                <a:spcPct val="100000"/>
              </a:lnSpc>
              <a:spcBef>
                <a:spcPts val="1400"/>
              </a:spcBef>
            </a:pPr>
            <a:r>
              <a:rPr lang="en-US" sz="2200" dirty="0">
                <a:solidFill>
                  <a:srgbClr val="1C7DDB"/>
                </a:solidFill>
                <a:latin typeface="Abadi" panose="020B0604020104020204" pitchFamily="34" charset="0"/>
                <a:hlinkClick r:id="rId3" action="ppaction://hlinksldjump"/>
              </a:rPr>
              <a:t>https://github.com/satyamr123/IBM_Final_Capstone_Project/blob/master/jupyter-labs-spacex-data-collection-api.ipynb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object 6">
            <a:extLst>
              <a:ext uri="{FF2B5EF4-FFF2-40B4-BE49-F238E27FC236}">
                <a16:creationId xmlns:a16="http://schemas.microsoft.com/office/drawing/2014/main" id="{FFE4FCCC-3548-D67A-7AC6-8FA6F74407FD}"/>
              </a:ext>
            </a:extLst>
          </p:cNvPr>
          <p:cNvSpPr/>
          <p:nvPr/>
        </p:nvSpPr>
        <p:spPr>
          <a:xfrm>
            <a:off x="5800133" y="1869017"/>
            <a:ext cx="224047" cy="1371444"/>
          </a:xfrm>
          <a:prstGeom prst="rect">
            <a:avLst/>
          </a:prstGeom>
          <a:blipFill>
            <a:blip r:embed="rId4" cstate="print"/>
            <a:stretch>
              <a:fillRect/>
            </a:stretch>
          </a:blipFill>
        </p:spPr>
        <p:txBody>
          <a:bodyPr wrap="square" lIns="0" tIns="0" rIns="0" bIns="0" rtlCol="0"/>
          <a:lstStyle/>
          <a:p>
            <a:endParaRPr sz="1600">
              <a:latin typeface="Abadi" panose="020B0604020104020204" pitchFamily="34" charset="0"/>
            </a:endParaRPr>
          </a:p>
        </p:txBody>
      </p:sp>
      <p:grpSp>
        <p:nvGrpSpPr>
          <p:cNvPr id="9" name="object 7">
            <a:extLst>
              <a:ext uri="{FF2B5EF4-FFF2-40B4-BE49-F238E27FC236}">
                <a16:creationId xmlns:a16="http://schemas.microsoft.com/office/drawing/2014/main" id="{13D9451F-01DF-C8C5-DEEC-F1DBBB1F621D}"/>
              </a:ext>
            </a:extLst>
          </p:cNvPr>
          <p:cNvGrpSpPr/>
          <p:nvPr/>
        </p:nvGrpSpPr>
        <p:grpSpPr>
          <a:xfrm>
            <a:off x="5584939" y="1596066"/>
            <a:ext cx="1744980" cy="1586484"/>
            <a:chOff x="4782311" y="1478280"/>
            <a:chExt cx="1851660" cy="1607820"/>
          </a:xfrm>
        </p:grpSpPr>
        <p:sp>
          <p:nvSpPr>
            <p:cNvPr id="10" name="object 8">
              <a:extLst>
                <a:ext uri="{FF2B5EF4-FFF2-40B4-BE49-F238E27FC236}">
                  <a16:creationId xmlns:a16="http://schemas.microsoft.com/office/drawing/2014/main" id="{B896E493-6C5C-E3CD-FE9D-87F1D32BD535}"/>
                </a:ext>
              </a:extLst>
            </p:cNvPr>
            <p:cNvSpPr/>
            <p:nvPr/>
          </p:nvSpPr>
          <p:spPr>
            <a:xfrm>
              <a:off x="5084063" y="1766316"/>
              <a:ext cx="158496" cy="1319784"/>
            </a:xfrm>
            <a:prstGeom prst="rect">
              <a:avLst/>
            </a:prstGeom>
            <a:solidFill>
              <a:srgbClr val="0948CB"/>
            </a:solidFill>
          </p:spPr>
          <p:txBody>
            <a:bodyPr wrap="square" lIns="0" tIns="0" rIns="0" bIns="0" rtlCol="0"/>
            <a:lstStyle/>
            <a:p>
              <a:endParaRPr sz="1600" dirty="0">
                <a:latin typeface="Abadi" panose="020B0604020104020204" pitchFamily="34" charset="0"/>
              </a:endParaRPr>
            </a:p>
          </p:txBody>
        </p:sp>
        <p:sp>
          <p:nvSpPr>
            <p:cNvPr id="11" name="object 9">
              <a:extLst>
                <a:ext uri="{FF2B5EF4-FFF2-40B4-BE49-F238E27FC236}">
                  <a16:creationId xmlns:a16="http://schemas.microsoft.com/office/drawing/2014/main" id="{9668B2AD-9C00-568D-B68C-E6C5E83F5608}"/>
                </a:ext>
              </a:extLst>
            </p:cNvPr>
            <p:cNvSpPr/>
            <p:nvPr/>
          </p:nvSpPr>
          <p:spPr>
            <a:xfrm>
              <a:off x="4782311" y="1478280"/>
              <a:ext cx="1851660" cy="1143000"/>
            </a:xfrm>
            <a:prstGeom prst="rect">
              <a:avLst/>
            </a:prstGeom>
            <a:blipFill>
              <a:blip r:embed="rId5" cstate="print"/>
              <a:stretch>
                <a:fillRect/>
              </a:stretch>
            </a:blipFill>
          </p:spPr>
          <p:txBody>
            <a:bodyPr wrap="square" lIns="0" tIns="0" rIns="0" bIns="0" rtlCol="0"/>
            <a:lstStyle/>
            <a:p>
              <a:endParaRPr sz="1600">
                <a:latin typeface="Abadi" panose="020B0604020104020204" pitchFamily="34" charset="0"/>
              </a:endParaRPr>
            </a:p>
          </p:txBody>
        </p:sp>
        <p:sp>
          <p:nvSpPr>
            <p:cNvPr id="12" name="object 10">
              <a:extLst>
                <a:ext uri="{FF2B5EF4-FFF2-40B4-BE49-F238E27FC236}">
                  <a16:creationId xmlns:a16="http://schemas.microsoft.com/office/drawing/2014/main" id="{C65EB1C2-2E39-8966-1A27-185413251CB5}"/>
                </a:ext>
              </a:extLst>
            </p:cNvPr>
            <p:cNvSpPr/>
            <p:nvPr/>
          </p:nvSpPr>
          <p:spPr>
            <a:xfrm>
              <a:off x="4888991" y="1719072"/>
              <a:ext cx="1677923" cy="696467"/>
            </a:xfrm>
            <a:prstGeom prst="rect">
              <a:avLst/>
            </a:prstGeom>
            <a:blipFill>
              <a:blip r:embed="rId6" cstate="print"/>
              <a:stretch>
                <a:fillRect/>
              </a:stretch>
            </a:blipFill>
          </p:spPr>
          <p:txBody>
            <a:bodyPr wrap="square" lIns="0" tIns="0" rIns="0" bIns="0" rtlCol="0"/>
            <a:lstStyle/>
            <a:p>
              <a:endParaRPr sz="1600">
                <a:latin typeface="Abadi" panose="020B0604020104020204" pitchFamily="34" charset="0"/>
              </a:endParaRPr>
            </a:p>
          </p:txBody>
        </p:sp>
        <p:sp>
          <p:nvSpPr>
            <p:cNvPr id="13" name="object 11">
              <a:extLst>
                <a:ext uri="{FF2B5EF4-FFF2-40B4-BE49-F238E27FC236}">
                  <a16:creationId xmlns:a16="http://schemas.microsoft.com/office/drawing/2014/main" id="{D85568D2-F769-F19D-6F16-0D9F05BB7C9E}"/>
                </a:ext>
              </a:extLst>
            </p:cNvPr>
            <p:cNvSpPr/>
            <p:nvPr/>
          </p:nvSpPr>
          <p:spPr>
            <a:xfrm>
              <a:off x="4803647" y="1499616"/>
              <a:ext cx="1772411" cy="1063752"/>
            </a:xfrm>
            <a:prstGeom prst="rect">
              <a:avLst/>
            </a:prstGeom>
            <a:solidFill>
              <a:srgbClr val="0948CB"/>
            </a:solidFill>
          </p:spPr>
          <p:txBody>
            <a:bodyPr wrap="square" lIns="0" tIns="0" rIns="0" bIns="0" rtlCol="0"/>
            <a:lstStyle/>
            <a:p>
              <a:endParaRPr sz="1600" dirty="0">
                <a:latin typeface="Abadi" panose="020B0604020104020204" pitchFamily="34" charset="0"/>
              </a:endParaRPr>
            </a:p>
          </p:txBody>
        </p:sp>
      </p:grpSp>
      <p:sp>
        <p:nvSpPr>
          <p:cNvPr id="14" name="object 12">
            <a:extLst>
              <a:ext uri="{FF2B5EF4-FFF2-40B4-BE49-F238E27FC236}">
                <a16:creationId xmlns:a16="http://schemas.microsoft.com/office/drawing/2014/main" id="{3CBFDDD9-62AA-1EF8-C67B-6C61F77F69F9}"/>
              </a:ext>
            </a:extLst>
          </p:cNvPr>
          <p:cNvSpPr txBox="1"/>
          <p:nvPr/>
        </p:nvSpPr>
        <p:spPr>
          <a:xfrm>
            <a:off x="5816034" y="1868654"/>
            <a:ext cx="1250689" cy="456772"/>
          </a:xfrm>
          <a:prstGeom prst="rect">
            <a:avLst/>
          </a:prstGeom>
        </p:spPr>
        <p:txBody>
          <a:bodyPr vert="horz" wrap="square" lIns="0" tIns="36195" rIns="0" bIns="0" rtlCol="0">
            <a:spAutoFit/>
          </a:bodyPr>
          <a:lstStyle/>
          <a:p>
            <a:pPr marL="479425" marR="5080" indent="-466725">
              <a:lnSpc>
                <a:spcPts val="1639"/>
              </a:lnSpc>
              <a:spcBef>
                <a:spcPts val="285"/>
              </a:spcBef>
            </a:pPr>
            <a:r>
              <a:rPr sz="1400" spc="-5" dirty="0">
                <a:solidFill>
                  <a:srgbClr val="FFFFFF"/>
                </a:solidFill>
                <a:latin typeface="Abadi" panose="020B0604020104020204" pitchFamily="34" charset="0"/>
                <a:cs typeface="Carlito"/>
              </a:rPr>
              <a:t>Request </a:t>
            </a:r>
            <a:r>
              <a:rPr sz="1400" spc="-10" dirty="0">
                <a:solidFill>
                  <a:srgbClr val="FFFFFF"/>
                </a:solidFill>
                <a:latin typeface="Abadi" panose="020B0604020104020204" pitchFamily="34" charset="0"/>
                <a:cs typeface="Carlito"/>
              </a:rPr>
              <a:t>(Space</a:t>
            </a:r>
            <a:r>
              <a:rPr sz="1400" spc="-240" dirty="0">
                <a:solidFill>
                  <a:srgbClr val="FFFFFF"/>
                </a:solidFill>
                <a:latin typeface="Abadi" panose="020B0604020104020204" pitchFamily="34" charset="0"/>
                <a:cs typeface="Carlito"/>
              </a:rPr>
              <a:t> </a:t>
            </a:r>
            <a:r>
              <a:rPr sz="1400" dirty="0">
                <a:solidFill>
                  <a:srgbClr val="FFFFFF"/>
                </a:solidFill>
                <a:latin typeface="Abadi" panose="020B0604020104020204" pitchFamily="34" charset="0"/>
                <a:cs typeface="Carlito"/>
              </a:rPr>
              <a:t>X  APIs)</a:t>
            </a:r>
            <a:endParaRPr sz="1400">
              <a:latin typeface="Abadi" panose="020B0604020104020204" pitchFamily="34" charset="0"/>
              <a:cs typeface="Carlito"/>
            </a:endParaRPr>
          </a:p>
        </p:txBody>
      </p:sp>
      <p:grpSp>
        <p:nvGrpSpPr>
          <p:cNvPr id="15" name="object 13">
            <a:extLst>
              <a:ext uri="{FF2B5EF4-FFF2-40B4-BE49-F238E27FC236}">
                <a16:creationId xmlns:a16="http://schemas.microsoft.com/office/drawing/2014/main" id="{B34575C1-EF24-71A2-7C1A-202D699EFEC1}"/>
              </a:ext>
            </a:extLst>
          </p:cNvPr>
          <p:cNvGrpSpPr/>
          <p:nvPr/>
        </p:nvGrpSpPr>
        <p:grpSpPr>
          <a:xfrm>
            <a:off x="5612700" y="2925768"/>
            <a:ext cx="1744980" cy="1644128"/>
            <a:chOff x="4782311" y="2807207"/>
            <a:chExt cx="1851660" cy="1666239"/>
          </a:xfrm>
        </p:grpSpPr>
        <p:sp>
          <p:nvSpPr>
            <p:cNvPr id="16" name="object 14">
              <a:extLst>
                <a:ext uri="{FF2B5EF4-FFF2-40B4-BE49-F238E27FC236}">
                  <a16:creationId xmlns:a16="http://schemas.microsoft.com/office/drawing/2014/main" id="{A35408A8-456E-4AD6-FFE3-978BBE754567}"/>
                </a:ext>
              </a:extLst>
            </p:cNvPr>
            <p:cNvSpPr/>
            <p:nvPr/>
          </p:nvSpPr>
          <p:spPr>
            <a:xfrm>
              <a:off x="5062727" y="3073907"/>
              <a:ext cx="237744" cy="1399032"/>
            </a:xfrm>
            <a:prstGeom prst="rect">
              <a:avLst/>
            </a:prstGeom>
            <a:blipFill>
              <a:blip r:embed="rId7" cstate="print"/>
              <a:stretch>
                <a:fillRect/>
              </a:stretch>
            </a:blipFill>
          </p:spPr>
          <p:txBody>
            <a:bodyPr wrap="square" lIns="0" tIns="0" rIns="0" bIns="0" rtlCol="0"/>
            <a:lstStyle/>
            <a:p>
              <a:endParaRPr sz="1600">
                <a:latin typeface="Abadi" panose="020B0604020104020204" pitchFamily="34" charset="0"/>
              </a:endParaRPr>
            </a:p>
          </p:txBody>
        </p:sp>
        <p:sp>
          <p:nvSpPr>
            <p:cNvPr id="17" name="object 15">
              <a:extLst>
                <a:ext uri="{FF2B5EF4-FFF2-40B4-BE49-F238E27FC236}">
                  <a16:creationId xmlns:a16="http://schemas.microsoft.com/office/drawing/2014/main" id="{68B7DB90-F373-AF53-64A7-C93D1C4CDD1C}"/>
                </a:ext>
              </a:extLst>
            </p:cNvPr>
            <p:cNvSpPr/>
            <p:nvPr/>
          </p:nvSpPr>
          <p:spPr>
            <a:xfrm>
              <a:off x="5084063" y="3095243"/>
              <a:ext cx="158496" cy="1319784"/>
            </a:xfrm>
            <a:prstGeom prst="rect">
              <a:avLst/>
            </a:prstGeom>
            <a:solidFill>
              <a:srgbClr val="0948CB"/>
            </a:solidFill>
          </p:spPr>
          <p:txBody>
            <a:bodyPr wrap="square" lIns="0" tIns="0" rIns="0" bIns="0" rtlCol="0"/>
            <a:lstStyle/>
            <a:p>
              <a:endParaRPr sz="1600" dirty="0">
                <a:latin typeface="Abadi" panose="020B0604020104020204" pitchFamily="34" charset="0"/>
              </a:endParaRPr>
            </a:p>
          </p:txBody>
        </p:sp>
        <p:sp>
          <p:nvSpPr>
            <p:cNvPr id="18" name="object 16">
              <a:extLst>
                <a:ext uri="{FF2B5EF4-FFF2-40B4-BE49-F238E27FC236}">
                  <a16:creationId xmlns:a16="http://schemas.microsoft.com/office/drawing/2014/main" id="{BC42C55A-0E0A-B135-1211-376D586F787A}"/>
                </a:ext>
              </a:extLst>
            </p:cNvPr>
            <p:cNvSpPr/>
            <p:nvPr/>
          </p:nvSpPr>
          <p:spPr>
            <a:xfrm>
              <a:off x="4782311" y="2807207"/>
              <a:ext cx="1851660" cy="1143000"/>
            </a:xfrm>
            <a:prstGeom prst="rect">
              <a:avLst/>
            </a:prstGeom>
            <a:blipFill>
              <a:blip r:embed="rId5" cstate="print"/>
              <a:stretch>
                <a:fillRect/>
              </a:stretch>
            </a:blipFill>
          </p:spPr>
          <p:txBody>
            <a:bodyPr wrap="square" lIns="0" tIns="0" rIns="0" bIns="0" rtlCol="0"/>
            <a:lstStyle/>
            <a:p>
              <a:endParaRPr sz="1600">
                <a:latin typeface="Abadi" panose="020B0604020104020204" pitchFamily="34" charset="0"/>
              </a:endParaRPr>
            </a:p>
          </p:txBody>
        </p:sp>
        <p:sp>
          <p:nvSpPr>
            <p:cNvPr id="19" name="object 17">
              <a:extLst>
                <a:ext uri="{FF2B5EF4-FFF2-40B4-BE49-F238E27FC236}">
                  <a16:creationId xmlns:a16="http://schemas.microsoft.com/office/drawing/2014/main" id="{AE7304F5-1365-5B09-C081-4C81BAA6DB42}"/>
                </a:ext>
              </a:extLst>
            </p:cNvPr>
            <p:cNvSpPr/>
            <p:nvPr/>
          </p:nvSpPr>
          <p:spPr>
            <a:xfrm>
              <a:off x="4888991" y="2839211"/>
              <a:ext cx="1677923" cy="1115568"/>
            </a:xfrm>
            <a:prstGeom prst="rect">
              <a:avLst/>
            </a:prstGeom>
            <a:blipFill>
              <a:blip r:embed="rId8" cstate="print"/>
              <a:stretch>
                <a:fillRect/>
              </a:stretch>
            </a:blipFill>
          </p:spPr>
          <p:txBody>
            <a:bodyPr wrap="square" lIns="0" tIns="0" rIns="0" bIns="0" rtlCol="0"/>
            <a:lstStyle/>
            <a:p>
              <a:endParaRPr sz="1600">
                <a:latin typeface="Abadi" panose="020B0604020104020204" pitchFamily="34" charset="0"/>
              </a:endParaRPr>
            </a:p>
          </p:txBody>
        </p:sp>
        <p:sp>
          <p:nvSpPr>
            <p:cNvPr id="20" name="object 18">
              <a:extLst>
                <a:ext uri="{FF2B5EF4-FFF2-40B4-BE49-F238E27FC236}">
                  <a16:creationId xmlns:a16="http://schemas.microsoft.com/office/drawing/2014/main" id="{E84C02C8-1086-7C5C-E742-99EDDBCE806F}"/>
                </a:ext>
              </a:extLst>
            </p:cNvPr>
            <p:cNvSpPr/>
            <p:nvPr/>
          </p:nvSpPr>
          <p:spPr>
            <a:xfrm>
              <a:off x="4803647" y="2828543"/>
              <a:ext cx="1772411" cy="1063752"/>
            </a:xfrm>
            <a:prstGeom prst="rect">
              <a:avLst/>
            </a:prstGeom>
            <a:solidFill>
              <a:srgbClr val="0948CB"/>
            </a:solidFill>
          </p:spPr>
          <p:txBody>
            <a:bodyPr wrap="square" lIns="0" tIns="0" rIns="0" bIns="0" rtlCol="0"/>
            <a:lstStyle/>
            <a:p>
              <a:endParaRPr sz="1600" dirty="0">
                <a:latin typeface="Abadi" panose="020B0604020104020204" pitchFamily="34" charset="0"/>
              </a:endParaRPr>
            </a:p>
          </p:txBody>
        </p:sp>
      </p:grpSp>
      <p:sp>
        <p:nvSpPr>
          <p:cNvPr id="21" name="object 19">
            <a:extLst>
              <a:ext uri="{FF2B5EF4-FFF2-40B4-BE49-F238E27FC236}">
                <a16:creationId xmlns:a16="http://schemas.microsoft.com/office/drawing/2014/main" id="{A8443E61-3B14-8DFA-3188-B11140B6061C}"/>
              </a:ext>
            </a:extLst>
          </p:cNvPr>
          <p:cNvSpPr txBox="1"/>
          <p:nvPr/>
        </p:nvSpPr>
        <p:spPr>
          <a:xfrm>
            <a:off x="5816365" y="2994737"/>
            <a:ext cx="1256074" cy="1023037"/>
          </a:xfrm>
          <a:prstGeom prst="rect">
            <a:avLst/>
          </a:prstGeom>
        </p:spPr>
        <p:txBody>
          <a:bodyPr vert="horz" wrap="square" lIns="0" tIns="31750" rIns="0" bIns="0" rtlCol="0">
            <a:spAutoFit/>
          </a:bodyPr>
          <a:lstStyle/>
          <a:p>
            <a:pPr marL="12700" marR="5080" indent="4445" algn="ctr">
              <a:lnSpc>
                <a:spcPct val="91600"/>
              </a:lnSpc>
              <a:spcBef>
                <a:spcPts val="250"/>
              </a:spcBef>
            </a:pPr>
            <a:r>
              <a:rPr sz="1400" dirty="0">
                <a:solidFill>
                  <a:srgbClr val="FFFFFF"/>
                </a:solidFill>
                <a:latin typeface="Abadi" panose="020B0604020104020204" pitchFamily="34" charset="0"/>
                <a:cs typeface="Carlito"/>
              </a:rPr>
              <a:t>.JSON </a:t>
            </a:r>
            <a:r>
              <a:rPr sz="1400" spc="-5" dirty="0">
                <a:solidFill>
                  <a:srgbClr val="FFFFFF"/>
                </a:solidFill>
                <a:latin typeface="Abadi" panose="020B0604020104020204" pitchFamily="34" charset="0"/>
                <a:cs typeface="Carlito"/>
              </a:rPr>
              <a:t>file </a:t>
            </a:r>
            <a:r>
              <a:rPr sz="1400" dirty="0">
                <a:solidFill>
                  <a:srgbClr val="FFFFFF"/>
                </a:solidFill>
                <a:latin typeface="Abadi" panose="020B0604020104020204" pitchFamily="34" charset="0"/>
                <a:cs typeface="Carlito"/>
              </a:rPr>
              <a:t>+  </a:t>
            </a:r>
            <a:r>
              <a:rPr sz="1400" spc="-10" dirty="0">
                <a:solidFill>
                  <a:srgbClr val="FFFFFF"/>
                </a:solidFill>
                <a:latin typeface="Abadi" panose="020B0604020104020204" pitchFamily="34" charset="0"/>
                <a:cs typeface="Carlito"/>
              </a:rPr>
              <a:t>Lists(Launch</a:t>
            </a:r>
            <a:r>
              <a:rPr sz="1400" spc="-125" dirty="0">
                <a:solidFill>
                  <a:srgbClr val="FFFFFF"/>
                </a:solidFill>
                <a:latin typeface="Abadi" panose="020B0604020104020204" pitchFamily="34" charset="0"/>
                <a:cs typeface="Carlito"/>
              </a:rPr>
              <a:t> </a:t>
            </a:r>
            <a:r>
              <a:rPr sz="1400" spc="-10" dirty="0">
                <a:solidFill>
                  <a:srgbClr val="FFFFFF"/>
                </a:solidFill>
                <a:latin typeface="Abadi" panose="020B0604020104020204" pitchFamily="34" charset="0"/>
                <a:cs typeface="Carlito"/>
              </a:rPr>
              <a:t>Site,  </a:t>
            </a:r>
            <a:r>
              <a:rPr sz="1400" spc="-5" dirty="0">
                <a:solidFill>
                  <a:srgbClr val="FFFFFF"/>
                </a:solidFill>
                <a:latin typeface="Abadi" panose="020B0604020104020204" pitchFamily="34" charset="0"/>
                <a:cs typeface="Carlito"/>
              </a:rPr>
              <a:t>Booster </a:t>
            </a:r>
            <a:r>
              <a:rPr sz="1400" spc="-25" dirty="0">
                <a:solidFill>
                  <a:srgbClr val="FFFFFF"/>
                </a:solidFill>
                <a:latin typeface="Abadi" panose="020B0604020104020204" pitchFamily="34" charset="0"/>
                <a:cs typeface="Carlito"/>
              </a:rPr>
              <a:t>Version,  </a:t>
            </a:r>
            <a:r>
              <a:rPr sz="1400" spc="-20" dirty="0">
                <a:solidFill>
                  <a:srgbClr val="FFFFFF"/>
                </a:solidFill>
                <a:latin typeface="Abadi" panose="020B0604020104020204" pitchFamily="34" charset="0"/>
                <a:cs typeface="Carlito"/>
              </a:rPr>
              <a:t>Payload</a:t>
            </a:r>
            <a:r>
              <a:rPr sz="1400" spc="-75" dirty="0">
                <a:solidFill>
                  <a:srgbClr val="FFFFFF"/>
                </a:solidFill>
                <a:latin typeface="Abadi" panose="020B0604020104020204" pitchFamily="34" charset="0"/>
                <a:cs typeface="Carlito"/>
              </a:rPr>
              <a:t> </a:t>
            </a:r>
            <a:r>
              <a:rPr sz="1400" spc="-15" dirty="0">
                <a:solidFill>
                  <a:srgbClr val="FFFFFF"/>
                </a:solidFill>
                <a:latin typeface="Abadi" panose="020B0604020104020204" pitchFamily="34" charset="0"/>
                <a:cs typeface="Carlito"/>
              </a:rPr>
              <a:t>Data)</a:t>
            </a:r>
            <a:endParaRPr sz="1400">
              <a:latin typeface="Abadi" panose="020B0604020104020204" pitchFamily="34" charset="0"/>
              <a:cs typeface="Carlito"/>
            </a:endParaRPr>
          </a:p>
        </p:txBody>
      </p:sp>
      <p:grpSp>
        <p:nvGrpSpPr>
          <p:cNvPr id="22" name="object 20">
            <a:extLst>
              <a:ext uri="{FF2B5EF4-FFF2-40B4-BE49-F238E27FC236}">
                <a16:creationId xmlns:a16="http://schemas.microsoft.com/office/drawing/2014/main" id="{24C3B3C9-F988-6724-A152-818857480306}"/>
              </a:ext>
            </a:extLst>
          </p:cNvPr>
          <p:cNvGrpSpPr/>
          <p:nvPr/>
        </p:nvGrpSpPr>
        <p:grpSpPr>
          <a:xfrm>
            <a:off x="5666808" y="4249259"/>
            <a:ext cx="2630037" cy="1126579"/>
            <a:chOff x="4782311" y="4137659"/>
            <a:chExt cx="2790825" cy="1141730"/>
          </a:xfrm>
        </p:grpSpPr>
        <p:sp>
          <p:nvSpPr>
            <p:cNvPr id="23" name="object 21">
              <a:extLst>
                <a:ext uri="{FF2B5EF4-FFF2-40B4-BE49-F238E27FC236}">
                  <a16:creationId xmlns:a16="http://schemas.microsoft.com/office/drawing/2014/main" id="{9CD1616B-963A-0ACB-C17B-98F0061DB672}"/>
                </a:ext>
              </a:extLst>
            </p:cNvPr>
            <p:cNvSpPr/>
            <p:nvPr/>
          </p:nvSpPr>
          <p:spPr>
            <a:xfrm>
              <a:off x="5146547" y="4319015"/>
              <a:ext cx="2426207" cy="239268"/>
            </a:xfrm>
            <a:prstGeom prst="rect">
              <a:avLst/>
            </a:prstGeom>
            <a:blipFill>
              <a:blip r:embed="rId9" cstate="print"/>
              <a:stretch>
                <a:fillRect/>
              </a:stretch>
            </a:blipFill>
          </p:spPr>
          <p:txBody>
            <a:bodyPr wrap="square" lIns="0" tIns="0" rIns="0" bIns="0" rtlCol="0"/>
            <a:lstStyle/>
            <a:p>
              <a:endParaRPr sz="1600">
                <a:latin typeface="Abadi" panose="020B0604020104020204" pitchFamily="34" charset="0"/>
              </a:endParaRPr>
            </a:p>
          </p:txBody>
        </p:sp>
        <p:sp>
          <p:nvSpPr>
            <p:cNvPr id="24" name="object 22">
              <a:extLst>
                <a:ext uri="{FF2B5EF4-FFF2-40B4-BE49-F238E27FC236}">
                  <a16:creationId xmlns:a16="http://schemas.microsoft.com/office/drawing/2014/main" id="{BD1A3823-B356-B1FD-B123-64CC36B5884E}"/>
                </a:ext>
              </a:extLst>
            </p:cNvPr>
            <p:cNvSpPr/>
            <p:nvPr/>
          </p:nvSpPr>
          <p:spPr>
            <a:xfrm>
              <a:off x="5167883" y="4340351"/>
              <a:ext cx="2346960" cy="160019"/>
            </a:xfrm>
            <a:prstGeom prst="rect">
              <a:avLst/>
            </a:prstGeom>
            <a:solidFill>
              <a:srgbClr val="0948CB"/>
            </a:solidFill>
          </p:spPr>
          <p:txBody>
            <a:bodyPr wrap="square" lIns="0" tIns="0" rIns="0" bIns="0" rtlCol="0"/>
            <a:lstStyle/>
            <a:p>
              <a:endParaRPr sz="1600">
                <a:latin typeface="Abadi" panose="020B0604020104020204" pitchFamily="34" charset="0"/>
              </a:endParaRPr>
            </a:p>
          </p:txBody>
        </p:sp>
        <p:sp>
          <p:nvSpPr>
            <p:cNvPr id="25" name="object 23">
              <a:extLst>
                <a:ext uri="{FF2B5EF4-FFF2-40B4-BE49-F238E27FC236}">
                  <a16:creationId xmlns:a16="http://schemas.microsoft.com/office/drawing/2014/main" id="{101155B8-1F6B-47FF-27B1-E1A0EFCF4A08}"/>
                </a:ext>
              </a:extLst>
            </p:cNvPr>
            <p:cNvSpPr/>
            <p:nvPr/>
          </p:nvSpPr>
          <p:spPr>
            <a:xfrm>
              <a:off x="4782311" y="4137659"/>
              <a:ext cx="1851660" cy="1141476"/>
            </a:xfrm>
            <a:prstGeom prst="rect">
              <a:avLst/>
            </a:prstGeom>
            <a:blipFill>
              <a:blip r:embed="rId10" cstate="print"/>
              <a:stretch>
                <a:fillRect/>
              </a:stretch>
            </a:blipFill>
          </p:spPr>
          <p:txBody>
            <a:bodyPr wrap="square" lIns="0" tIns="0" rIns="0" bIns="0" rtlCol="0"/>
            <a:lstStyle/>
            <a:p>
              <a:endParaRPr sz="1600">
                <a:latin typeface="Abadi" panose="020B0604020104020204" pitchFamily="34" charset="0"/>
              </a:endParaRPr>
            </a:p>
          </p:txBody>
        </p:sp>
        <p:sp>
          <p:nvSpPr>
            <p:cNvPr id="26" name="object 24">
              <a:extLst>
                <a:ext uri="{FF2B5EF4-FFF2-40B4-BE49-F238E27FC236}">
                  <a16:creationId xmlns:a16="http://schemas.microsoft.com/office/drawing/2014/main" id="{732742CC-652D-912B-1DED-9B844F93B98D}"/>
                </a:ext>
              </a:extLst>
            </p:cNvPr>
            <p:cNvSpPr/>
            <p:nvPr/>
          </p:nvSpPr>
          <p:spPr>
            <a:xfrm>
              <a:off x="4850891" y="4273295"/>
              <a:ext cx="1755648" cy="905256"/>
            </a:xfrm>
            <a:prstGeom prst="rect">
              <a:avLst/>
            </a:prstGeom>
            <a:blipFill>
              <a:blip r:embed="rId11" cstate="print"/>
              <a:stretch>
                <a:fillRect/>
              </a:stretch>
            </a:blipFill>
          </p:spPr>
          <p:txBody>
            <a:bodyPr wrap="square" lIns="0" tIns="0" rIns="0" bIns="0" rtlCol="0"/>
            <a:lstStyle/>
            <a:p>
              <a:endParaRPr sz="1600">
                <a:latin typeface="Abadi" panose="020B0604020104020204" pitchFamily="34" charset="0"/>
              </a:endParaRPr>
            </a:p>
          </p:txBody>
        </p:sp>
        <p:sp>
          <p:nvSpPr>
            <p:cNvPr id="27" name="object 25">
              <a:extLst>
                <a:ext uri="{FF2B5EF4-FFF2-40B4-BE49-F238E27FC236}">
                  <a16:creationId xmlns:a16="http://schemas.microsoft.com/office/drawing/2014/main" id="{57B46E8B-0169-1F73-2BE2-663D8B52EC74}"/>
                </a:ext>
              </a:extLst>
            </p:cNvPr>
            <p:cNvSpPr/>
            <p:nvPr/>
          </p:nvSpPr>
          <p:spPr>
            <a:xfrm>
              <a:off x="4803647" y="4158995"/>
              <a:ext cx="1772411" cy="1062227"/>
            </a:xfrm>
            <a:prstGeom prst="rect">
              <a:avLst/>
            </a:prstGeom>
            <a:solidFill>
              <a:srgbClr val="0948CB"/>
            </a:solidFill>
          </p:spPr>
          <p:txBody>
            <a:bodyPr wrap="square" lIns="0" tIns="0" rIns="0" bIns="0" rtlCol="0"/>
            <a:lstStyle/>
            <a:p>
              <a:endParaRPr sz="1600" dirty="0">
                <a:latin typeface="Abadi" panose="020B0604020104020204" pitchFamily="34" charset="0"/>
              </a:endParaRPr>
            </a:p>
          </p:txBody>
        </p:sp>
      </p:grpSp>
      <p:sp>
        <p:nvSpPr>
          <p:cNvPr id="28" name="object 26">
            <a:extLst>
              <a:ext uri="{FF2B5EF4-FFF2-40B4-BE49-F238E27FC236}">
                <a16:creationId xmlns:a16="http://schemas.microsoft.com/office/drawing/2014/main" id="{FD374125-2B62-BB6C-0CEB-4AC21D657D73}"/>
              </a:ext>
            </a:extLst>
          </p:cNvPr>
          <p:cNvSpPr txBox="1"/>
          <p:nvPr/>
        </p:nvSpPr>
        <p:spPr>
          <a:xfrm>
            <a:off x="5782362" y="4426193"/>
            <a:ext cx="1323097" cy="617605"/>
          </a:xfrm>
          <a:prstGeom prst="rect">
            <a:avLst/>
          </a:prstGeom>
        </p:spPr>
        <p:txBody>
          <a:bodyPr vert="horz" wrap="square" lIns="0" tIns="35560" rIns="0" bIns="0" rtlCol="0">
            <a:spAutoFit/>
          </a:bodyPr>
          <a:lstStyle/>
          <a:p>
            <a:pPr marL="12700" marR="5080" algn="ctr">
              <a:lnSpc>
                <a:spcPct val="89800"/>
              </a:lnSpc>
              <a:spcBef>
                <a:spcPts val="280"/>
              </a:spcBef>
            </a:pPr>
            <a:r>
              <a:rPr sz="1400" spc="-10" dirty="0">
                <a:solidFill>
                  <a:srgbClr val="FFFFFF"/>
                </a:solidFill>
                <a:latin typeface="Abadi" panose="020B0604020104020204" pitchFamily="34" charset="0"/>
                <a:cs typeface="Carlito"/>
              </a:rPr>
              <a:t>Json_normalize</a:t>
            </a:r>
            <a:r>
              <a:rPr sz="1400" spc="-170" dirty="0">
                <a:solidFill>
                  <a:srgbClr val="FFFFFF"/>
                </a:solidFill>
                <a:latin typeface="Abadi" panose="020B0604020104020204" pitchFamily="34" charset="0"/>
                <a:cs typeface="Carlito"/>
              </a:rPr>
              <a:t> </a:t>
            </a:r>
            <a:r>
              <a:rPr sz="1400" spc="-25" dirty="0">
                <a:solidFill>
                  <a:srgbClr val="FFFFFF"/>
                </a:solidFill>
                <a:latin typeface="Abadi" panose="020B0604020104020204" pitchFamily="34" charset="0"/>
                <a:cs typeface="Carlito"/>
              </a:rPr>
              <a:t>to  </a:t>
            </a:r>
            <a:r>
              <a:rPr sz="1400" spc="-20" dirty="0">
                <a:solidFill>
                  <a:srgbClr val="FFFFFF"/>
                </a:solidFill>
                <a:latin typeface="Abadi" panose="020B0604020104020204" pitchFamily="34" charset="0"/>
                <a:cs typeface="Carlito"/>
              </a:rPr>
              <a:t>DataFrame data  from</a:t>
            </a:r>
            <a:r>
              <a:rPr sz="1400" spc="-45" dirty="0">
                <a:solidFill>
                  <a:srgbClr val="FFFFFF"/>
                </a:solidFill>
                <a:latin typeface="Abadi" panose="020B0604020104020204" pitchFamily="34" charset="0"/>
                <a:cs typeface="Carlito"/>
              </a:rPr>
              <a:t> </a:t>
            </a:r>
            <a:r>
              <a:rPr sz="1400" dirty="0">
                <a:solidFill>
                  <a:srgbClr val="FFFFFF"/>
                </a:solidFill>
                <a:latin typeface="Abadi" panose="020B0604020104020204" pitchFamily="34" charset="0"/>
                <a:cs typeface="Carlito"/>
              </a:rPr>
              <a:t>JSON</a:t>
            </a:r>
            <a:endParaRPr sz="1400">
              <a:latin typeface="Abadi" panose="020B0604020104020204" pitchFamily="34" charset="0"/>
              <a:cs typeface="Carlito"/>
            </a:endParaRPr>
          </a:p>
        </p:txBody>
      </p:sp>
      <p:grpSp>
        <p:nvGrpSpPr>
          <p:cNvPr id="29" name="object 27">
            <a:extLst>
              <a:ext uri="{FF2B5EF4-FFF2-40B4-BE49-F238E27FC236}">
                <a16:creationId xmlns:a16="http://schemas.microsoft.com/office/drawing/2014/main" id="{226D7AC7-4E54-DE39-6C9D-3DB612F4F0CE}"/>
              </a:ext>
            </a:extLst>
          </p:cNvPr>
          <p:cNvGrpSpPr/>
          <p:nvPr/>
        </p:nvGrpSpPr>
        <p:grpSpPr>
          <a:xfrm>
            <a:off x="7970767" y="3199622"/>
            <a:ext cx="1752161" cy="2176090"/>
            <a:chOff x="7139940" y="3073907"/>
            <a:chExt cx="1859280" cy="2205355"/>
          </a:xfrm>
        </p:grpSpPr>
        <p:sp>
          <p:nvSpPr>
            <p:cNvPr id="30" name="object 28">
              <a:extLst>
                <a:ext uri="{FF2B5EF4-FFF2-40B4-BE49-F238E27FC236}">
                  <a16:creationId xmlns:a16="http://schemas.microsoft.com/office/drawing/2014/main" id="{78D0D785-64B9-AEEC-C161-8C5D06C16BBA}"/>
                </a:ext>
              </a:extLst>
            </p:cNvPr>
            <p:cNvSpPr/>
            <p:nvPr/>
          </p:nvSpPr>
          <p:spPr>
            <a:xfrm>
              <a:off x="7418832" y="3073907"/>
              <a:ext cx="239268" cy="1399032"/>
            </a:xfrm>
            <a:prstGeom prst="rect">
              <a:avLst/>
            </a:prstGeom>
            <a:blipFill>
              <a:blip r:embed="rId12" cstate="print"/>
              <a:stretch>
                <a:fillRect/>
              </a:stretch>
            </a:blipFill>
          </p:spPr>
          <p:txBody>
            <a:bodyPr wrap="square" lIns="0" tIns="0" rIns="0" bIns="0" rtlCol="0"/>
            <a:lstStyle/>
            <a:p>
              <a:endParaRPr sz="1600">
                <a:latin typeface="Abadi" panose="020B0604020104020204" pitchFamily="34" charset="0"/>
              </a:endParaRPr>
            </a:p>
          </p:txBody>
        </p:sp>
        <p:sp>
          <p:nvSpPr>
            <p:cNvPr id="31" name="object 29">
              <a:extLst>
                <a:ext uri="{FF2B5EF4-FFF2-40B4-BE49-F238E27FC236}">
                  <a16:creationId xmlns:a16="http://schemas.microsoft.com/office/drawing/2014/main" id="{F1DFFF7F-3B5C-4BA7-3D92-5C6F38983BA4}"/>
                </a:ext>
              </a:extLst>
            </p:cNvPr>
            <p:cNvSpPr/>
            <p:nvPr/>
          </p:nvSpPr>
          <p:spPr>
            <a:xfrm>
              <a:off x="7440168" y="3095243"/>
              <a:ext cx="160020" cy="1319784"/>
            </a:xfrm>
            <a:prstGeom prst="rect">
              <a:avLst/>
            </a:prstGeom>
            <a:solidFill>
              <a:srgbClr val="0948CB"/>
            </a:solidFill>
          </p:spPr>
          <p:txBody>
            <a:bodyPr wrap="square" lIns="0" tIns="0" rIns="0" bIns="0" rtlCol="0"/>
            <a:lstStyle/>
            <a:p>
              <a:endParaRPr sz="1600" dirty="0">
                <a:latin typeface="Abadi" panose="020B0604020104020204" pitchFamily="34" charset="0"/>
              </a:endParaRPr>
            </a:p>
          </p:txBody>
        </p:sp>
        <p:sp>
          <p:nvSpPr>
            <p:cNvPr id="32" name="object 30">
              <a:extLst>
                <a:ext uri="{FF2B5EF4-FFF2-40B4-BE49-F238E27FC236}">
                  <a16:creationId xmlns:a16="http://schemas.microsoft.com/office/drawing/2014/main" id="{397AF449-0784-5C1C-2E03-B3FEC8FECE50}"/>
                </a:ext>
              </a:extLst>
            </p:cNvPr>
            <p:cNvSpPr/>
            <p:nvPr/>
          </p:nvSpPr>
          <p:spPr>
            <a:xfrm>
              <a:off x="7139940" y="4137659"/>
              <a:ext cx="1851659" cy="1141476"/>
            </a:xfrm>
            <a:prstGeom prst="rect">
              <a:avLst/>
            </a:prstGeom>
            <a:blipFill>
              <a:blip r:embed="rId10" cstate="print"/>
              <a:stretch>
                <a:fillRect/>
              </a:stretch>
            </a:blipFill>
          </p:spPr>
          <p:txBody>
            <a:bodyPr wrap="square" lIns="0" tIns="0" rIns="0" bIns="0" rtlCol="0"/>
            <a:lstStyle/>
            <a:p>
              <a:endParaRPr sz="1600">
                <a:latin typeface="Abadi" panose="020B0604020104020204" pitchFamily="34" charset="0"/>
              </a:endParaRPr>
            </a:p>
          </p:txBody>
        </p:sp>
        <p:sp>
          <p:nvSpPr>
            <p:cNvPr id="33" name="object 31">
              <a:extLst>
                <a:ext uri="{FF2B5EF4-FFF2-40B4-BE49-F238E27FC236}">
                  <a16:creationId xmlns:a16="http://schemas.microsoft.com/office/drawing/2014/main" id="{65FE3B3D-F1A0-ADD9-5BE0-A28834F242F5}"/>
                </a:ext>
              </a:extLst>
            </p:cNvPr>
            <p:cNvSpPr/>
            <p:nvPr/>
          </p:nvSpPr>
          <p:spPr>
            <a:xfrm>
              <a:off x="7173468" y="4378451"/>
              <a:ext cx="1825752" cy="694944"/>
            </a:xfrm>
            <a:prstGeom prst="rect">
              <a:avLst/>
            </a:prstGeom>
            <a:blipFill>
              <a:blip r:embed="rId13" cstate="print"/>
              <a:stretch>
                <a:fillRect/>
              </a:stretch>
            </a:blipFill>
          </p:spPr>
          <p:txBody>
            <a:bodyPr wrap="square" lIns="0" tIns="0" rIns="0" bIns="0" rtlCol="0"/>
            <a:lstStyle/>
            <a:p>
              <a:endParaRPr sz="1600">
                <a:latin typeface="Abadi" panose="020B0604020104020204" pitchFamily="34" charset="0"/>
              </a:endParaRPr>
            </a:p>
          </p:txBody>
        </p:sp>
        <p:sp>
          <p:nvSpPr>
            <p:cNvPr id="34" name="object 32">
              <a:extLst>
                <a:ext uri="{FF2B5EF4-FFF2-40B4-BE49-F238E27FC236}">
                  <a16:creationId xmlns:a16="http://schemas.microsoft.com/office/drawing/2014/main" id="{DECC3A70-2EAB-4070-7077-A0EC16C4FACA}"/>
                </a:ext>
              </a:extLst>
            </p:cNvPr>
            <p:cNvSpPr/>
            <p:nvPr/>
          </p:nvSpPr>
          <p:spPr>
            <a:xfrm>
              <a:off x="7161276" y="4158995"/>
              <a:ext cx="1772412" cy="1062227"/>
            </a:xfrm>
            <a:prstGeom prst="rect">
              <a:avLst/>
            </a:prstGeom>
            <a:solidFill>
              <a:srgbClr val="0948CB"/>
            </a:solidFill>
          </p:spPr>
          <p:txBody>
            <a:bodyPr wrap="square" lIns="0" tIns="0" rIns="0" bIns="0" rtlCol="0"/>
            <a:lstStyle/>
            <a:p>
              <a:endParaRPr sz="1600" dirty="0">
                <a:latin typeface="Abadi" panose="020B0604020104020204" pitchFamily="34" charset="0"/>
              </a:endParaRPr>
            </a:p>
          </p:txBody>
        </p:sp>
      </p:grpSp>
      <p:sp>
        <p:nvSpPr>
          <p:cNvPr id="35" name="object 33">
            <a:extLst>
              <a:ext uri="{FF2B5EF4-FFF2-40B4-BE49-F238E27FC236}">
                <a16:creationId xmlns:a16="http://schemas.microsoft.com/office/drawing/2014/main" id="{4BA6C5FC-7817-BB7F-8338-3409C2A4C4B2}"/>
              </a:ext>
            </a:extLst>
          </p:cNvPr>
          <p:cNvSpPr txBox="1"/>
          <p:nvPr/>
        </p:nvSpPr>
        <p:spPr>
          <a:xfrm>
            <a:off x="8109928" y="4528035"/>
            <a:ext cx="1398497" cy="652102"/>
          </a:xfrm>
          <a:prstGeom prst="rect">
            <a:avLst/>
          </a:prstGeom>
        </p:spPr>
        <p:txBody>
          <a:bodyPr vert="horz" wrap="square" lIns="0" tIns="36195" rIns="0" bIns="0" rtlCol="0">
            <a:spAutoFit/>
          </a:bodyPr>
          <a:lstStyle/>
          <a:p>
            <a:pPr marL="575945" marR="5080" indent="-563880">
              <a:lnSpc>
                <a:spcPts val="1639"/>
              </a:lnSpc>
              <a:spcBef>
                <a:spcPts val="285"/>
              </a:spcBef>
            </a:pPr>
            <a:r>
              <a:rPr sz="1400" dirty="0">
                <a:solidFill>
                  <a:srgbClr val="FFFFFF"/>
                </a:solidFill>
                <a:latin typeface="Abadi" panose="020B0604020104020204" pitchFamily="34" charset="0"/>
                <a:cs typeface="Carlito"/>
              </a:rPr>
              <a:t>Dictionary</a:t>
            </a:r>
            <a:r>
              <a:rPr sz="1400" spc="-95" dirty="0">
                <a:solidFill>
                  <a:srgbClr val="FFFFFF"/>
                </a:solidFill>
                <a:latin typeface="Abadi" panose="020B0604020104020204" pitchFamily="34" charset="0"/>
                <a:cs typeface="Carlito"/>
              </a:rPr>
              <a:t> </a:t>
            </a:r>
            <a:r>
              <a:rPr sz="1400" spc="-25" dirty="0">
                <a:solidFill>
                  <a:srgbClr val="FFFFFF"/>
                </a:solidFill>
                <a:latin typeface="Abadi" panose="020B0604020104020204" pitchFamily="34" charset="0"/>
                <a:cs typeface="Carlito"/>
              </a:rPr>
              <a:t>relevant  </a:t>
            </a:r>
            <a:r>
              <a:rPr sz="1400" spc="-20" dirty="0">
                <a:solidFill>
                  <a:srgbClr val="FFFFFF"/>
                </a:solidFill>
                <a:latin typeface="Abadi" panose="020B0604020104020204" pitchFamily="34" charset="0"/>
                <a:cs typeface="Carlito"/>
              </a:rPr>
              <a:t>data</a:t>
            </a:r>
            <a:endParaRPr sz="1400">
              <a:latin typeface="Abadi" panose="020B0604020104020204" pitchFamily="34" charset="0"/>
              <a:cs typeface="Carlito"/>
            </a:endParaRPr>
          </a:p>
        </p:txBody>
      </p:sp>
      <p:grpSp>
        <p:nvGrpSpPr>
          <p:cNvPr id="36" name="object 34">
            <a:extLst>
              <a:ext uri="{FF2B5EF4-FFF2-40B4-BE49-F238E27FC236}">
                <a16:creationId xmlns:a16="http://schemas.microsoft.com/office/drawing/2014/main" id="{0CCBBA28-2C62-D2B4-DA49-E7FDE42B9A0B}"/>
              </a:ext>
            </a:extLst>
          </p:cNvPr>
          <p:cNvGrpSpPr/>
          <p:nvPr/>
        </p:nvGrpSpPr>
        <p:grpSpPr>
          <a:xfrm>
            <a:off x="7971317" y="1870694"/>
            <a:ext cx="1761137" cy="2176090"/>
            <a:chOff x="7139940" y="1744979"/>
            <a:chExt cx="1868805" cy="2205355"/>
          </a:xfrm>
        </p:grpSpPr>
        <p:sp>
          <p:nvSpPr>
            <p:cNvPr id="37" name="object 35">
              <a:extLst>
                <a:ext uri="{FF2B5EF4-FFF2-40B4-BE49-F238E27FC236}">
                  <a16:creationId xmlns:a16="http://schemas.microsoft.com/office/drawing/2014/main" id="{FA198B52-6E21-427C-467D-0E2B2139E7E6}"/>
                </a:ext>
              </a:extLst>
            </p:cNvPr>
            <p:cNvSpPr/>
            <p:nvPr/>
          </p:nvSpPr>
          <p:spPr>
            <a:xfrm>
              <a:off x="7418832" y="1744979"/>
              <a:ext cx="239268" cy="1399032"/>
            </a:xfrm>
            <a:prstGeom prst="rect">
              <a:avLst/>
            </a:prstGeom>
            <a:blipFill>
              <a:blip r:embed="rId12" cstate="print"/>
              <a:stretch>
                <a:fillRect/>
              </a:stretch>
            </a:blipFill>
          </p:spPr>
          <p:txBody>
            <a:bodyPr wrap="square" lIns="0" tIns="0" rIns="0" bIns="0" rtlCol="0"/>
            <a:lstStyle/>
            <a:p>
              <a:endParaRPr sz="1600">
                <a:latin typeface="Abadi" panose="020B0604020104020204" pitchFamily="34" charset="0"/>
              </a:endParaRPr>
            </a:p>
          </p:txBody>
        </p:sp>
        <p:sp>
          <p:nvSpPr>
            <p:cNvPr id="38" name="object 36">
              <a:extLst>
                <a:ext uri="{FF2B5EF4-FFF2-40B4-BE49-F238E27FC236}">
                  <a16:creationId xmlns:a16="http://schemas.microsoft.com/office/drawing/2014/main" id="{CC578E0A-9349-7668-FA2D-E34B492C5EEB}"/>
                </a:ext>
              </a:extLst>
            </p:cNvPr>
            <p:cNvSpPr/>
            <p:nvPr/>
          </p:nvSpPr>
          <p:spPr>
            <a:xfrm>
              <a:off x="7440168" y="1766315"/>
              <a:ext cx="160020" cy="1319784"/>
            </a:xfrm>
            <a:prstGeom prst="rect">
              <a:avLst/>
            </a:prstGeom>
            <a:solidFill>
              <a:srgbClr val="0948CB"/>
            </a:solidFill>
          </p:spPr>
          <p:txBody>
            <a:bodyPr wrap="square" lIns="0" tIns="0" rIns="0" bIns="0" rtlCol="0"/>
            <a:lstStyle/>
            <a:p>
              <a:endParaRPr sz="1600" dirty="0">
                <a:latin typeface="Abadi" panose="020B0604020104020204" pitchFamily="34" charset="0"/>
              </a:endParaRPr>
            </a:p>
          </p:txBody>
        </p:sp>
        <p:sp>
          <p:nvSpPr>
            <p:cNvPr id="39" name="object 37">
              <a:extLst>
                <a:ext uri="{FF2B5EF4-FFF2-40B4-BE49-F238E27FC236}">
                  <a16:creationId xmlns:a16="http://schemas.microsoft.com/office/drawing/2014/main" id="{433631F3-38D1-D667-B53D-8A390806FCA4}"/>
                </a:ext>
              </a:extLst>
            </p:cNvPr>
            <p:cNvSpPr/>
            <p:nvPr/>
          </p:nvSpPr>
          <p:spPr>
            <a:xfrm>
              <a:off x="7139940" y="2807207"/>
              <a:ext cx="1851659" cy="1143000"/>
            </a:xfrm>
            <a:prstGeom prst="rect">
              <a:avLst/>
            </a:prstGeom>
            <a:blipFill>
              <a:blip r:embed="rId5" cstate="print"/>
              <a:stretch>
                <a:fillRect/>
              </a:stretch>
            </a:blipFill>
          </p:spPr>
          <p:txBody>
            <a:bodyPr wrap="square" lIns="0" tIns="0" rIns="0" bIns="0" rtlCol="0"/>
            <a:lstStyle/>
            <a:p>
              <a:endParaRPr sz="1600">
                <a:latin typeface="Abadi" panose="020B0604020104020204" pitchFamily="34" charset="0"/>
              </a:endParaRPr>
            </a:p>
          </p:txBody>
        </p:sp>
        <p:sp>
          <p:nvSpPr>
            <p:cNvPr id="40" name="object 38">
              <a:extLst>
                <a:ext uri="{FF2B5EF4-FFF2-40B4-BE49-F238E27FC236}">
                  <a16:creationId xmlns:a16="http://schemas.microsoft.com/office/drawing/2014/main" id="{5392B6F6-FAC1-1108-0D30-E123688D3D31}"/>
                </a:ext>
              </a:extLst>
            </p:cNvPr>
            <p:cNvSpPr/>
            <p:nvPr/>
          </p:nvSpPr>
          <p:spPr>
            <a:xfrm>
              <a:off x="7164324" y="3047999"/>
              <a:ext cx="1844039" cy="696468"/>
            </a:xfrm>
            <a:prstGeom prst="rect">
              <a:avLst/>
            </a:prstGeom>
            <a:blipFill>
              <a:blip r:embed="rId14" cstate="print"/>
              <a:stretch>
                <a:fillRect/>
              </a:stretch>
            </a:blipFill>
          </p:spPr>
          <p:txBody>
            <a:bodyPr wrap="square" lIns="0" tIns="0" rIns="0" bIns="0" rtlCol="0"/>
            <a:lstStyle/>
            <a:p>
              <a:endParaRPr sz="1600">
                <a:latin typeface="Abadi" panose="020B0604020104020204" pitchFamily="34" charset="0"/>
              </a:endParaRPr>
            </a:p>
          </p:txBody>
        </p:sp>
        <p:sp>
          <p:nvSpPr>
            <p:cNvPr id="41" name="object 39">
              <a:extLst>
                <a:ext uri="{FF2B5EF4-FFF2-40B4-BE49-F238E27FC236}">
                  <a16:creationId xmlns:a16="http://schemas.microsoft.com/office/drawing/2014/main" id="{02A595AA-255E-273E-281C-B301A84EEE34}"/>
                </a:ext>
              </a:extLst>
            </p:cNvPr>
            <p:cNvSpPr/>
            <p:nvPr/>
          </p:nvSpPr>
          <p:spPr>
            <a:xfrm>
              <a:off x="7161276" y="2828543"/>
              <a:ext cx="1772412" cy="1063752"/>
            </a:xfrm>
            <a:prstGeom prst="rect">
              <a:avLst/>
            </a:prstGeom>
            <a:solidFill>
              <a:srgbClr val="0948CB"/>
            </a:solidFill>
          </p:spPr>
          <p:txBody>
            <a:bodyPr wrap="square" lIns="0" tIns="0" rIns="0" bIns="0" rtlCol="0"/>
            <a:lstStyle/>
            <a:p>
              <a:endParaRPr sz="1600" dirty="0">
                <a:latin typeface="Abadi" panose="020B0604020104020204" pitchFamily="34" charset="0"/>
              </a:endParaRPr>
            </a:p>
          </p:txBody>
        </p:sp>
      </p:grpSp>
      <p:sp>
        <p:nvSpPr>
          <p:cNvPr id="42" name="object 40">
            <a:extLst>
              <a:ext uri="{FF2B5EF4-FFF2-40B4-BE49-F238E27FC236}">
                <a16:creationId xmlns:a16="http://schemas.microsoft.com/office/drawing/2014/main" id="{F9D91352-CB6F-79FE-9789-6012700D91E2}"/>
              </a:ext>
            </a:extLst>
          </p:cNvPr>
          <p:cNvSpPr txBox="1"/>
          <p:nvPr/>
        </p:nvSpPr>
        <p:spPr>
          <a:xfrm>
            <a:off x="8101297" y="3198598"/>
            <a:ext cx="1406875" cy="456772"/>
          </a:xfrm>
          <a:prstGeom prst="rect">
            <a:avLst/>
          </a:prstGeom>
        </p:spPr>
        <p:txBody>
          <a:bodyPr vert="horz" wrap="square" lIns="0" tIns="36195" rIns="0" bIns="0" rtlCol="0">
            <a:spAutoFit/>
          </a:bodyPr>
          <a:lstStyle/>
          <a:p>
            <a:pPr marL="332740" marR="5080" indent="-320040">
              <a:lnSpc>
                <a:spcPts val="1639"/>
              </a:lnSpc>
              <a:spcBef>
                <a:spcPts val="285"/>
              </a:spcBef>
            </a:pPr>
            <a:r>
              <a:rPr sz="1400" spc="-5" dirty="0">
                <a:solidFill>
                  <a:srgbClr val="FFFFFF"/>
                </a:solidFill>
                <a:latin typeface="Abadi" panose="020B0604020104020204" pitchFamily="34" charset="0"/>
                <a:cs typeface="Carlito"/>
              </a:rPr>
              <a:t>Cast </a:t>
            </a:r>
            <a:r>
              <a:rPr sz="1400" dirty="0">
                <a:solidFill>
                  <a:srgbClr val="FFFFFF"/>
                </a:solidFill>
                <a:latin typeface="Abadi" panose="020B0604020104020204" pitchFamily="34" charset="0"/>
                <a:cs typeface="Carlito"/>
              </a:rPr>
              <a:t>dictionary</a:t>
            </a:r>
            <a:r>
              <a:rPr sz="1400" spc="-250" dirty="0">
                <a:solidFill>
                  <a:srgbClr val="FFFFFF"/>
                </a:solidFill>
                <a:latin typeface="Abadi" panose="020B0604020104020204" pitchFamily="34" charset="0"/>
                <a:cs typeface="Carlito"/>
              </a:rPr>
              <a:t> </a:t>
            </a:r>
            <a:r>
              <a:rPr sz="1400" spc="-15" dirty="0">
                <a:solidFill>
                  <a:srgbClr val="FFFFFF"/>
                </a:solidFill>
                <a:latin typeface="Abadi" panose="020B0604020104020204" pitchFamily="34" charset="0"/>
                <a:cs typeface="Carlito"/>
              </a:rPr>
              <a:t>to </a:t>
            </a:r>
            <a:r>
              <a:rPr sz="1400" dirty="0">
                <a:solidFill>
                  <a:srgbClr val="FFFFFF"/>
                </a:solidFill>
                <a:latin typeface="Abadi" panose="020B0604020104020204" pitchFamily="34" charset="0"/>
                <a:cs typeface="Carlito"/>
              </a:rPr>
              <a:t>a  </a:t>
            </a:r>
            <a:r>
              <a:rPr sz="1400" spc="-20" dirty="0">
                <a:solidFill>
                  <a:srgbClr val="FFFFFF"/>
                </a:solidFill>
                <a:latin typeface="Abadi" panose="020B0604020104020204" pitchFamily="34" charset="0"/>
                <a:cs typeface="Carlito"/>
              </a:rPr>
              <a:t>DataFrame</a:t>
            </a:r>
            <a:endParaRPr sz="1400" dirty="0">
              <a:latin typeface="Abadi" panose="020B0604020104020204" pitchFamily="34" charset="0"/>
              <a:cs typeface="Carlito"/>
            </a:endParaRPr>
          </a:p>
        </p:txBody>
      </p:sp>
      <p:grpSp>
        <p:nvGrpSpPr>
          <p:cNvPr id="43" name="object 41">
            <a:extLst>
              <a:ext uri="{FF2B5EF4-FFF2-40B4-BE49-F238E27FC236}">
                <a16:creationId xmlns:a16="http://schemas.microsoft.com/office/drawing/2014/main" id="{45D8A46F-368A-FC34-614A-9A560D0B395C}"/>
              </a:ext>
            </a:extLst>
          </p:cNvPr>
          <p:cNvGrpSpPr/>
          <p:nvPr/>
        </p:nvGrpSpPr>
        <p:grpSpPr>
          <a:xfrm>
            <a:off x="8024437" y="1589898"/>
            <a:ext cx="2630037" cy="1127832"/>
            <a:chOff x="7139940" y="1478280"/>
            <a:chExt cx="2790825" cy="1143000"/>
          </a:xfrm>
        </p:grpSpPr>
        <p:sp>
          <p:nvSpPr>
            <p:cNvPr id="44" name="object 42">
              <a:extLst>
                <a:ext uri="{FF2B5EF4-FFF2-40B4-BE49-F238E27FC236}">
                  <a16:creationId xmlns:a16="http://schemas.microsoft.com/office/drawing/2014/main" id="{CBBC1173-CFFC-C87D-359D-3F5171599DDC}"/>
                </a:ext>
              </a:extLst>
            </p:cNvPr>
            <p:cNvSpPr/>
            <p:nvPr/>
          </p:nvSpPr>
          <p:spPr>
            <a:xfrm>
              <a:off x="7504176" y="1661160"/>
              <a:ext cx="2426207" cy="237744"/>
            </a:xfrm>
            <a:prstGeom prst="rect">
              <a:avLst/>
            </a:prstGeom>
            <a:blipFill>
              <a:blip r:embed="rId15" cstate="print"/>
              <a:stretch>
                <a:fillRect/>
              </a:stretch>
            </a:blipFill>
          </p:spPr>
          <p:txBody>
            <a:bodyPr wrap="square" lIns="0" tIns="0" rIns="0" bIns="0" rtlCol="0"/>
            <a:lstStyle/>
            <a:p>
              <a:endParaRPr sz="1600">
                <a:latin typeface="Abadi" panose="020B0604020104020204" pitchFamily="34" charset="0"/>
              </a:endParaRPr>
            </a:p>
          </p:txBody>
        </p:sp>
        <p:sp>
          <p:nvSpPr>
            <p:cNvPr id="45" name="object 43">
              <a:extLst>
                <a:ext uri="{FF2B5EF4-FFF2-40B4-BE49-F238E27FC236}">
                  <a16:creationId xmlns:a16="http://schemas.microsoft.com/office/drawing/2014/main" id="{9BCED705-8B3A-750D-68ED-2C0DDBBB0684}"/>
                </a:ext>
              </a:extLst>
            </p:cNvPr>
            <p:cNvSpPr/>
            <p:nvPr/>
          </p:nvSpPr>
          <p:spPr>
            <a:xfrm>
              <a:off x="7525512" y="1682496"/>
              <a:ext cx="2346959" cy="158496"/>
            </a:xfrm>
            <a:prstGeom prst="rect">
              <a:avLst/>
            </a:prstGeom>
            <a:solidFill>
              <a:srgbClr val="0948CB"/>
            </a:solidFill>
          </p:spPr>
          <p:txBody>
            <a:bodyPr wrap="square" lIns="0" tIns="0" rIns="0" bIns="0" rtlCol="0"/>
            <a:lstStyle/>
            <a:p>
              <a:endParaRPr sz="1600" dirty="0">
                <a:latin typeface="Abadi" panose="020B0604020104020204" pitchFamily="34" charset="0"/>
              </a:endParaRPr>
            </a:p>
          </p:txBody>
        </p:sp>
        <p:sp>
          <p:nvSpPr>
            <p:cNvPr id="46" name="object 44">
              <a:extLst>
                <a:ext uri="{FF2B5EF4-FFF2-40B4-BE49-F238E27FC236}">
                  <a16:creationId xmlns:a16="http://schemas.microsoft.com/office/drawing/2014/main" id="{56DC3C63-CC3F-504D-499A-2A7DB93D22F3}"/>
                </a:ext>
              </a:extLst>
            </p:cNvPr>
            <p:cNvSpPr/>
            <p:nvPr/>
          </p:nvSpPr>
          <p:spPr>
            <a:xfrm>
              <a:off x="7139940" y="1478280"/>
              <a:ext cx="1851659" cy="1143000"/>
            </a:xfrm>
            <a:prstGeom prst="rect">
              <a:avLst/>
            </a:prstGeom>
            <a:blipFill>
              <a:blip r:embed="rId5" cstate="print"/>
              <a:stretch>
                <a:fillRect/>
              </a:stretch>
            </a:blipFill>
          </p:spPr>
          <p:txBody>
            <a:bodyPr wrap="square" lIns="0" tIns="0" rIns="0" bIns="0" rtlCol="0"/>
            <a:lstStyle/>
            <a:p>
              <a:endParaRPr sz="1600">
                <a:latin typeface="Abadi" panose="020B0604020104020204" pitchFamily="34" charset="0"/>
              </a:endParaRPr>
            </a:p>
          </p:txBody>
        </p:sp>
        <p:sp>
          <p:nvSpPr>
            <p:cNvPr id="47" name="object 45">
              <a:extLst>
                <a:ext uri="{FF2B5EF4-FFF2-40B4-BE49-F238E27FC236}">
                  <a16:creationId xmlns:a16="http://schemas.microsoft.com/office/drawing/2014/main" id="{B1CF55CC-CBE8-22E0-50C0-EF400B7252EE}"/>
                </a:ext>
              </a:extLst>
            </p:cNvPr>
            <p:cNvSpPr/>
            <p:nvPr/>
          </p:nvSpPr>
          <p:spPr>
            <a:xfrm>
              <a:off x="7226808" y="1615440"/>
              <a:ext cx="1717548" cy="903731"/>
            </a:xfrm>
            <a:prstGeom prst="rect">
              <a:avLst/>
            </a:prstGeom>
            <a:blipFill>
              <a:blip r:embed="rId16" cstate="print"/>
              <a:stretch>
                <a:fillRect/>
              </a:stretch>
            </a:blipFill>
          </p:spPr>
          <p:txBody>
            <a:bodyPr wrap="square" lIns="0" tIns="0" rIns="0" bIns="0" rtlCol="0"/>
            <a:lstStyle/>
            <a:p>
              <a:endParaRPr sz="1600">
                <a:latin typeface="Abadi" panose="020B0604020104020204" pitchFamily="34" charset="0"/>
              </a:endParaRPr>
            </a:p>
          </p:txBody>
        </p:sp>
        <p:sp>
          <p:nvSpPr>
            <p:cNvPr id="48" name="object 46">
              <a:extLst>
                <a:ext uri="{FF2B5EF4-FFF2-40B4-BE49-F238E27FC236}">
                  <a16:creationId xmlns:a16="http://schemas.microsoft.com/office/drawing/2014/main" id="{3F149AD1-B1CA-8740-BF77-25B82EF76600}"/>
                </a:ext>
              </a:extLst>
            </p:cNvPr>
            <p:cNvSpPr/>
            <p:nvPr/>
          </p:nvSpPr>
          <p:spPr>
            <a:xfrm>
              <a:off x="7161276" y="1499616"/>
              <a:ext cx="1772412" cy="1063752"/>
            </a:xfrm>
            <a:prstGeom prst="rect">
              <a:avLst/>
            </a:prstGeom>
            <a:solidFill>
              <a:srgbClr val="0948CB"/>
            </a:solidFill>
          </p:spPr>
          <p:txBody>
            <a:bodyPr wrap="square" lIns="0" tIns="0" rIns="0" bIns="0" rtlCol="0"/>
            <a:lstStyle/>
            <a:p>
              <a:endParaRPr sz="1600" dirty="0">
                <a:latin typeface="Abadi" panose="020B0604020104020204" pitchFamily="34" charset="0"/>
              </a:endParaRPr>
            </a:p>
          </p:txBody>
        </p:sp>
      </p:grpSp>
      <p:sp>
        <p:nvSpPr>
          <p:cNvPr id="49" name="object 47">
            <a:extLst>
              <a:ext uri="{FF2B5EF4-FFF2-40B4-BE49-F238E27FC236}">
                <a16:creationId xmlns:a16="http://schemas.microsoft.com/office/drawing/2014/main" id="{A31D1D90-2592-6DC2-E079-917325677B35}"/>
              </a:ext>
            </a:extLst>
          </p:cNvPr>
          <p:cNvSpPr txBox="1">
            <a:spLocks/>
          </p:cNvSpPr>
          <p:nvPr/>
        </p:nvSpPr>
        <p:spPr>
          <a:xfrm>
            <a:off x="8156902" y="1766287"/>
            <a:ext cx="1294373" cy="900246"/>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400" spc="-5" dirty="0">
                <a:solidFill>
                  <a:srgbClr val="FFFFFF"/>
                </a:solidFill>
                <a:latin typeface="Abadi" panose="020B0604020104020204" pitchFamily="34" charset="0"/>
                <a:cs typeface="Carlito"/>
              </a:rPr>
              <a:t>Filter </a:t>
            </a:r>
            <a:r>
              <a:rPr lang="en-US" sz="1400" spc="-10" dirty="0">
                <a:solidFill>
                  <a:srgbClr val="FFFFFF"/>
                </a:solidFill>
                <a:latin typeface="Abadi" panose="020B0604020104020204" pitchFamily="34" charset="0"/>
                <a:cs typeface="Carlito"/>
              </a:rPr>
              <a:t>data to</a:t>
            </a:r>
            <a:r>
              <a:rPr lang="en-US" sz="1400" spc="-204" dirty="0">
                <a:solidFill>
                  <a:srgbClr val="FFFFFF"/>
                </a:solidFill>
                <a:latin typeface="Abadi" panose="020B0604020104020204" pitchFamily="34" charset="0"/>
                <a:cs typeface="Carlito"/>
              </a:rPr>
              <a:t> </a:t>
            </a:r>
            <a:r>
              <a:rPr lang="en-US" sz="1400" spc="-5" dirty="0">
                <a:solidFill>
                  <a:srgbClr val="FFFFFF"/>
                </a:solidFill>
                <a:latin typeface="Abadi" panose="020B0604020104020204" pitchFamily="34" charset="0"/>
                <a:cs typeface="Carlito"/>
              </a:rPr>
              <a:t>only  </a:t>
            </a:r>
            <a:r>
              <a:rPr lang="en-US" sz="1400" dirty="0">
                <a:solidFill>
                  <a:srgbClr val="FFFFFF"/>
                </a:solidFill>
                <a:latin typeface="Abadi" panose="020B0604020104020204" pitchFamily="34" charset="0"/>
                <a:cs typeface="Carlito"/>
              </a:rPr>
              <a:t>include </a:t>
            </a:r>
            <a:r>
              <a:rPr lang="en-US" sz="1400" spc="-20" dirty="0">
                <a:solidFill>
                  <a:srgbClr val="FFFFFF"/>
                </a:solidFill>
                <a:latin typeface="Abadi" panose="020B0604020104020204" pitchFamily="34" charset="0"/>
                <a:cs typeface="Carlito"/>
              </a:rPr>
              <a:t>Falcon </a:t>
            </a:r>
            <a:r>
              <a:rPr lang="en-US" sz="1400" dirty="0">
                <a:solidFill>
                  <a:srgbClr val="FFFFFF"/>
                </a:solidFill>
                <a:latin typeface="Abadi" panose="020B0604020104020204" pitchFamily="34" charset="0"/>
                <a:cs typeface="Carlito"/>
              </a:rPr>
              <a:t>9  launches</a:t>
            </a:r>
            <a:endParaRPr lang="en-US" sz="1400" dirty="0">
              <a:latin typeface="Abadi" panose="020B0604020104020204" pitchFamily="34" charset="0"/>
              <a:cs typeface="Carlito"/>
            </a:endParaRPr>
          </a:p>
        </p:txBody>
      </p:sp>
      <p:grpSp>
        <p:nvGrpSpPr>
          <p:cNvPr id="50" name="object 48">
            <a:extLst>
              <a:ext uri="{FF2B5EF4-FFF2-40B4-BE49-F238E27FC236}">
                <a16:creationId xmlns:a16="http://schemas.microsoft.com/office/drawing/2014/main" id="{F9C8E9CF-2848-CC1E-EB64-DA0402933946}"/>
              </a:ext>
            </a:extLst>
          </p:cNvPr>
          <p:cNvGrpSpPr/>
          <p:nvPr/>
        </p:nvGrpSpPr>
        <p:grpSpPr>
          <a:xfrm>
            <a:off x="10328920" y="1589898"/>
            <a:ext cx="1785671" cy="1127832"/>
            <a:chOff x="9496043" y="1478280"/>
            <a:chExt cx="1894839" cy="1143000"/>
          </a:xfrm>
        </p:grpSpPr>
        <p:sp>
          <p:nvSpPr>
            <p:cNvPr id="51" name="object 49">
              <a:extLst>
                <a:ext uri="{FF2B5EF4-FFF2-40B4-BE49-F238E27FC236}">
                  <a16:creationId xmlns:a16="http://schemas.microsoft.com/office/drawing/2014/main" id="{51433FE8-C8A3-8045-5D9C-B4F147363AE8}"/>
                </a:ext>
              </a:extLst>
            </p:cNvPr>
            <p:cNvSpPr/>
            <p:nvPr/>
          </p:nvSpPr>
          <p:spPr>
            <a:xfrm>
              <a:off x="9496043" y="1478280"/>
              <a:ext cx="1851659" cy="1143000"/>
            </a:xfrm>
            <a:prstGeom prst="rect">
              <a:avLst/>
            </a:prstGeom>
            <a:blipFill>
              <a:blip r:embed="rId5" cstate="print"/>
              <a:stretch>
                <a:fillRect/>
              </a:stretch>
            </a:blipFill>
          </p:spPr>
          <p:txBody>
            <a:bodyPr wrap="square" lIns="0" tIns="0" rIns="0" bIns="0" rtlCol="0"/>
            <a:lstStyle/>
            <a:p>
              <a:endParaRPr sz="1600">
                <a:latin typeface="Abadi" panose="020B0604020104020204" pitchFamily="34" charset="0"/>
              </a:endParaRPr>
            </a:p>
          </p:txBody>
        </p:sp>
        <p:sp>
          <p:nvSpPr>
            <p:cNvPr id="52" name="object 50">
              <a:extLst>
                <a:ext uri="{FF2B5EF4-FFF2-40B4-BE49-F238E27FC236}">
                  <a16:creationId xmlns:a16="http://schemas.microsoft.com/office/drawing/2014/main" id="{9648D23D-9BEA-80A8-F362-042A00520194}"/>
                </a:ext>
              </a:extLst>
            </p:cNvPr>
            <p:cNvSpPr/>
            <p:nvPr/>
          </p:nvSpPr>
          <p:spPr>
            <a:xfrm>
              <a:off x="9497567" y="1615440"/>
              <a:ext cx="1892807" cy="903731"/>
            </a:xfrm>
            <a:prstGeom prst="rect">
              <a:avLst/>
            </a:prstGeom>
            <a:blipFill>
              <a:blip r:embed="rId17" cstate="print"/>
              <a:stretch>
                <a:fillRect/>
              </a:stretch>
            </a:blipFill>
          </p:spPr>
          <p:txBody>
            <a:bodyPr wrap="square" lIns="0" tIns="0" rIns="0" bIns="0" rtlCol="0"/>
            <a:lstStyle/>
            <a:p>
              <a:endParaRPr sz="1600">
                <a:latin typeface="Abadi" panose="020B0604020104020204" pitchFamily="34" charset="0"/>
              </a:endParaRPr>
            </a:p>
          </p:txBody>
        </p:sp>
        <p:sp>
          <p:nvSpPr>
            <p:cNvPr id="53" name="object 51">
              <a:extLst>
                <a:ext uri="{FF2B5EF4-FFF2-40B4-BE49-F238E27FC236}">
                  <a16:creationId xmlns:a16="http://schemas.microsoft.com/office/drawing/2014/main" id="{1ECE98CC-FB02-30CB-332C-B55D95266A78}"/>
                </a:ext>
              </a:extLst>
            </p:cNvPr>
            <p:cNvSpPr/>
            <p:nvPr/>
          </p:nvSpPr>
          <p:spPr>
            <a:xfrm>
              <a:off x="9517379" y="1499616"/>
              <a:ext cx="1772412" cy="1063752"/>
            </a:xfrm>
            <a:prstGeom prst="rect">
              <a:avLst/>
            </a:prstGeom>
            <a:solidFill>
              <a:srgbClr val="0948CB"/>
            </a:solidFill>
          </p:spPr>
          <p:txBody>
            <a:bodyPr wrap="square" lIns="0" tIns="0" rIns="0" bIns="0" rtlCol="0"/>
            <a:lstStyle/>
            <a:p>
              <a:endParaRPr sz="1600" dirty="0">
                <a:latin typeface="Abadi" panose="020B0604020104020204" pitchFamily="34" charset="0"/>
              </a:endParaRPr>
            </a:p>
          </p:txBody>
        </p:sp>
      </p:grpSp>
      <p:sp>
        <p:nvSpPr>
          <p:cNvPr id="54" name="object 52">
            <a:extLst>
              <a:ext uri="{FF2B5EF4-FFF2-40B4-BE49-F238E27FC236}">
                <a16:creationId xmlns:a16="http://schemas.microsoft.com/office/drawing/2014/main" id="{2DE582FC-F1D7-27D9-33DC-20DB8B14D389}"/>
              </a:ext>
            </a:extLst>
          </p:cNvPr>
          <p:cNvSpPr txBox="1"/>
          <p:nvPr/>
        </p:nvSpPr>
        <p:spPr>
          <a:xfrm>
            <a:off x="10452705" y="1766253"/>
            <a:ext cx="1450560" cy="621580"/>
          </a:xfrm>
          <a:prstGeom prst="rect">
            <a:avLst/>
          </a:prstGeom>
        </p:spPr>
        <p:txBody>
          <a:bodyPr vert="horz" wrap="square" lIns="0" tIns="33020" rIns="0" bIns="0" rtlCol="0">
            <a:spAutoFit/>
          </a:bodyPr>
          <a:lstStyle/>
          <a:p>
            <a:pPr marL="12700" marR="5080" indent="-1270" algn="ctr">
              <a:lnSpc>
                <a:spcPct val="91000"/>
              </a:lnSpc>
              <a:spcBef>
                <a:spcPts val="260"/>
              </a:spcBef>
            </a:pPr>
            <a:r>
              <a:rPr sz="1400" spc="-20" dirty="0">
                <a:solidFill>
                  <a:srgbClr val="FFFFFF"/>
                </a:solidFill>
                <a:latin typeface="Abadi" panose="020B0604020104020204" pitchFamily="34" charset="0"/>
                <a:cs typeface="Carlito"/>
              </a:rPr>
              <a:t>Imputate </a:t>
            </a:r>
            <a:r>
              <a:rPr sz="1400" spc="-5" dirty="0">
                <a:solidFill>
                  <a:srgbClr val="FFFFFF"/>
                </a:solidFill>
                <a:latin typeface="Abadi" panose="020B0604020104020204" pitchFamily="34" charset="0"/>
                <a:cs typeface="Carlito"/>
              </a:rPr>
              <a:t>missing  </a:t>
            </a:r>
            <a:r>
              <a:rPr sz="1400" spc="-20" dirty="0">
                <a:solidFill>
                  <a:srgbClr val="FFFFFF"/>
                </a:solidFill>
                <a:latin typeface="Abadi" panose="020B0604020104020204" pitchFamily="34" charset="0"/>
                <a:cs typeface="Carlito"/>
              </a:rPr>
              <a:t>PayloadMass</a:t>
            </a:r>
            <a:r>
              <a:rPr sz="1400" spc="-160" dirty="0">
                <a:solidFill>
                  <a:srgbClr val="FFFFFF"/>
                </a:solidFill>
                <a:latin typeface="Abadi" panose="020B0604020104020204" pitchFamily="34" charset="0"/>
                <a:cs typeface="Carlito"/>
              </a:rPr>
              <a:t> </a:t>
            </a:r>
            <a:r>
              <a:rPr sz="1400" spc="-5" dirty="0">
                <a:solidFill>
                  <a:srgbClr val="FFFFFF"/>
                </a:solidFill>
                <a:latin typeface="Abadi" panose="020B0604020104020204" pitchFamily="34" charset="0"/>
                <a:cs typeface="Carlito"/>
              </a:rPr>
              <a:t>values  with</a:t>
            </a:r>
            <a:r>
              <a:rPr sz="1400" spc="-35" dirty="0">
                <a:solidFill>
                  <a:srgbClr val="FFFFFF"/>
                </a:solidFill>
                <a:latin typeface="Abadi" panose="020B0604020104020204" pitchFamily="34" charset="0"/>
                <a:cs typeface="Carlito"/>
              </a:rPr>
              <a:t> </a:t>
            </a:r>
            <a:r>
              <a:rPr sz="1400" dirty="0">
                <a:solidFill>
                  <a:srgbClr val="FFFFFF"/>
                </a:solidFill>
                <a:latin typeface="Abadi" panose="020B0604020104020204" pitchFamily="34" charset="0"/>
                <a:cs typeface="Carlito"/>
              </a:rPr>
              <a:t>mean</a:t>
            </a:r>
            <a:endParaRPr sz="1400">
              <a:latin typeface="Abadi" panose="020B0604020104020204" pitchFamily="34" charset="0"/>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ction="ppaction://hlinksldjump"/>
              </a:rPr>
              <a:t>https://github.com/satyamr123/IBM_Final_Capstone_Project/blob/master/jupyter-labs-webscraping.ipynb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8" name="object 6">
            <a:extLst>
              <a:ext uri="{FF2B5EF4-FFF2-40B4-BE49-F238E27FC236}">
                <a16:creationId xmlns:a16="http://schemas.microsoft.com/office/drawing/2014/main" id="{501320CD-CCB2-7E3B-377F-C6600CA3B643}"/>
              </a:ext>
            </a:extLst>
          </p:cNvPr>
          <p:cNvGrpSpPr/>
          <p:nvPr/>
        </p:nvGrpSpPr>
        <p:grpSpPr>
          <a:xfrm>
            <a:off x="5305153" y="1567927"/>
            <a:ext cx="2262760" cy="1943917"/>
            <a:chOff x="5111496" y="713231"/>
            <a:chExt cx="2621280" cy="2318385"/>
          </a:xfrm>
        </p:grpSpPr>
        <p:sp>
          <p:nvSpPr>
            <p:cNvPr id="9" name="object 7">
              <a:extLst>
                <a:ext uri="{FF2B5EF4-FFF2-40B4-BE49-F238E27FC236}">
                  <a16:creationId xmlns:a16="http://schemas.microsoft.com/office/drawing/2014/main" id="{62922B9D-88D5-D754-72CF-1C13EBBAE369}"/>
                </a:ext>
              </a:extLst>
            </p:cNvPr>
            <p:cNvSpPr/>
            <p:nvPr/>
          </p:nvSpPr>
          <p:spPr>
            <a:xfrm>
              <a:off x="5506212" y="1098804"/>
              <a:ext cx="304800" cy="1932432"/>
            </a:xfrm>
            <a:prstGeom prst="rect">
              <a:avLst/>
            </a:prstGeom>
            <a:blipFill>
              <a:blip r:embed="rId4" cstate="print"/>
              <a:stretch>
                <a:fillRect/>
              </a:stretch>
            </a:blipFill>
          </p:spPr>
          <p:txBody>
            <a:bodyPr wrap="square" lIns="0" tIns="0" rIns="0" bIns="0" rtlCol="0"/>
            <a:lstStyle/>
            <a:p>
              <a:endParaRPr sz="1400"/>
            </a:p>
          </p:txBody>
        </p:sp>
        <p:sp>
          <p:nvSpPr>
            <p:cNvPr id="10" name="object 8">
              <a:extLst>
                <a:ext uri="{FF2B5EF4-FFF2-40B4-BE49-F238E27FC236}">
                  <a16:creationId xmlns:a16="http://schemas.microsoft.com/office/drawing/2014/main" id="{1B249C17-4E8D-2794-A6CA-193D97D81C08}"/>
                </a:ext>
              </a:extLst>
            </p:cNvPr>
            <p:cNvSpPr/>
            <p:nvPr/>
          </p:nvSpPr>
          <p:spPr>
            <a:xfrm>
              <a:off x="5527548" y="1110995"/>
              <a:ext cx="225551" cy="1862327"/>
            </a:xfrm>
            <a:prstGeom prst="rect">
              <a:avLst/>
            </a:prstGeom>
            <a:solidFill>
              <a:srgbClr val="0948CB"/>
            </a:solidFill>
          </p:spPr>
          <p:txBody>
            <a:bodyPr wrap="square" lIns="0" tIns="0" rIns="0" bIns="0" rtlCol="0"/>
            <a:lstStyle/>
            <a:p>
              <a:endParaRPr sz="1400" dirty="0"/>
            </a:p>
          </p:txBody>
        </p:sp>
        <p:sp>
          <p:nvSpPr>
            <p:cNvPr id="12" name="object 9">
              <a:extLst>
                <a:ext uri="{FF2B5EF4-FFF2-40B4-BE49-F238E27FC236}">
                  <a16:creationId xmlns:a16="http://schemas.microsoft.com/office/drawing/2014/main" id="{4C1A6F00-8D4D-2412-8208-4B31B66D1E96}"/>
                </a:ext>
              </a:extLst>
            </p:cNvPr>
            <p:cNvSpPr/>
            <p:nvPr/>
          </p:nvSpPr>
          <p:spPr>
            <a:xfrm>
              <a:off x="5111496" y="713231"/>
              <a:ext cx="2580131" cy="1580388"/>
            </a:xfrm>
            <a:prstGeom prst="rect">
              <a:avLst/>
            </a:prstGeom>
            <a:blipFill>
              <a:blip r:embed="rId5" cstate="print"/>
              <a:stretch>
                <a:fillRect/>
              </a:stretch>
            </a:blipFill>
          </p:spPr>
          <p:txBody>
            <a:bodyPr wrap="square" lIns="0" tIns="0" rIns="0" bIns="0" rtlCol="0"/>
            <a:lstStyle/>
            <a:p>
              <a:endParaRPr sz="1400"/>
            </a:p>
          </p:txBody>
        </p:sp>
        <p:sp>
          <p:nvSpPr>
            <p:cNvPr id="13" name="object 10">
              <a:extLst>
                <a:ext uri="{FF2B5EF4-FFF2-40B4-BE49-F238E27FC236}">
                  <a16:creationId xmlns:a16="http://schemas.microsoft.com/office/drawing/2014/main" id="{E62B2A7C-BE82-21C0-5DDD-BB9F1CF2EFFD}"/>
                </a:ext>
              </a:extLst>
            </p:cNvPr>
            <p:cNvSpPr/>
            <p:nvPr/>
          </p:nvSpPr>
          <p:spPr>
            <a:xfrm>
              <a:off x="5134356" y="1037843"/>
              <a:ext cx="2598420" cy="981455"/>
            </a:xfrm>
            <a:prstGeom prst="rect">
              <a:avLst/>
            </a:prstGeom>
            <a:blipFill>
              <a:blip r:embed="rId6" cstate="print"/>
              <a:stretch>
                <a:fillRect/>
              </a:stretch>
            </a:blipFill>
          </p:spPr>
          <p:txBody>
            <a:bodyPr wrap="square" lIns="0" tIns="0" rIns="0" bIns="0" rtlCol="0"/>
            <a:lstStyle/>
            <a:p>
              <a:endParaRPr sz="1400"/>
            </a:p>
          </p:txBody>
        </p:sp>
        <p:sp>
          <p:nvSpPr>
            <p:cNvPr id="14" name="object 11">
              <a:extLst>
                <a:ext uri="{FF2B5EF4-FFF2-40B4-BE49-F238E27FC236}">
                  <a16:creationId xmlns:a16="http://schemas.microsoft.com/office/drawing/2014/main" id="{0271B7BA-A6B1-EFE1-A6EA-41AAC7C8B055}"/>
                </a:ext>
              </a:extLst>
            </p:cNvPr>
            <p:cNvSpPr/>
            <p:nvPr/>
          </p:nvSpPr>
          <p:spPr>
            <a:xfrm>
              <a:off x="5132832" y="734567"/>
              <a:ext cx="2500884" cy="1501139"/>
            </a:xfrm>
            <a:prstGeom prst="rect">
              <a:avLst/>
            </a:prstGeom>
            <a:solidFill>
              <a:srgbClr val="0948CB"/>
            </a:solidFill>
          </p:spPr>
          <p:txBody>
            <a:bodyPr wrap="square" lIns="0" tIns="0" rIns="0" bIns="0" rtlCol="0"/>
            <a:lstStyle/>
            <a:p>
              <a:endParaRPr sz="1400" dirty="0"/>
            </a:p>
          </p:txBody>
        </p:sp>
      </p:grpSp>
      <p:sp>
        <p:nvSpPr>
          <p:cNvPr id="15" name="object 12">
            <a:extLst>
              <a:ext uri="{FF2B5EF4-FFF2-40B4-BE49-F238E27FC236}">
                <a16:creationId xmlns:a16="http://schemas.microsoft.com/office/drawing/2014/main" id="{6BCF4C35-0AC8-BE59-1E32-0EEBB67877DE}"/>
              </a:ext>
            </a:extLst>
          </p:cNvPr>
          <p:cNvSpPr txBox="1"/>
          <p:nvPr/>
        </p:nvSpPr>
        <p:spPr>
          <a:xfrm>
            <a:off x="5439874" y="1691853"/>
            <a:ext cx="1831367" cy="634148"/>
          </a:xfrm>
          <a:prstGeom prst="rect">
            <a:avLst/>
          </a:prstGeom>
          <a:solidFill>
            <a:srgbClr val="0948CB"/>
          </a:solidFill>
        </p:spPr>
        <p:txBody>
          <a:bodyPr vert="horz" wrap="square" lIns="0" tIns="12065" rIns="0" bIns="0" rtlCol="0">
            <a:spAutoFit/>
          </a:bodyPr>
          <a:lstStyle/>
          <a:p>
            <a:pPr algn="ctr">
              <a:lnSpc>
                <a:spcPts val="2520"/>
              </a:lnSpc>
              <a:spcBef>
                <a:spcPts val="95"/>
              </a:spcBef>
            </a:pPr>
            <a:r>
              <a:rPr spc="-25" dirty="0">
                <a:solidFill>
                  <a:srgbClr val="FFFFFF"/>
                </a:solidFill>
                <a:latin typeface="Carlito"/>
                <a:cs typeface="Carlito"/>
              </a:rPr>
              <a:t>Request</a:t>
            </a:r>
            <a:r>
              <a:rPr spc="-114" dirty="0">
                <a:solidFill>
                  <a:srgbClr val="FFFFFF"/>
                </a:solidFill>
                <a:latin typeface="Carlito"/>
                <a:cs typeface="Carlito"/>
              </a:rPr>
              <a:t> </a:t>
            </a:r>
            <a:r>
              <a:rPr spc="-5" dirty="0">
                <a:solidFill>
                  <a:srgbClr val="FFFFFF"/>
                </a:solidFill>
                <a:latin typeface="Carlito"/>
                <a:cs typeface="Carlito"/>
              </a:rPr>
              <a:t>Wikipedia</a:t>
            </a:r>
            <a:endParaRPr dirty="0">
              <a:latin typeface="Carlito"/>
              <a:cs typeface="Carlito"/>
            </a:endParaRPr>
          </a:p>
          <a:p>
            <a:pPr marL="13335" algn="ctr">
              <a:lnSpc>
                <a:spcPts val="2520"/>
              </a:lnSpc>
            </a:pPr>
            <a:r>
              <a:rPr spc="-25" dirty="0">
                <a:solidFill>
                  <a:srgbClr val="FFFFFF"/>
                </a:solidFill>
                <a:latin typeface="Carlito"/>
                <a:cs typeface="Carlito"/>
              </a:rPr>
              <a:t>html</a:t>
            </a:r>
            <a:endParaRPr dirty="0">
              <a:latin typeface="Carlito"/>
              <a:cs typeface="Carlito"/>
            </a:endParaRPr>
          </a:p>
        </p:txBody>
      </p:sp>
      <p:grpSp>
        <p:nvGrpSpPr>
          <p:cNvPr id="16" name="object 13">
            <a:extLst>
              <a:ext uri="{FF2B5EF4-FFF2-40B4-BE49-F238E27FC236}">
                <a16:creationId xmlns:a16="http://schemas.microsoft.com/office/drawing/2014/main" id="{9A232C58-E4F9-8ABF-4115-D1541EAF271F}"/>
              </a:ext>
            </a:extLst>
          </p:cNvPr>
          <p:cNvGrpSpPr/>
          <p:nvPr/>
        </p:nvGrpSpPr>
        <p:grpSpPr>
          <a:xfrm>
            <a:off x="5299595" y="3443972"/>
            <a:ext cx="2227678" cy="1943917"/>
            <a:chOff x="5111496" y="2589276"/>
            <a:chExt cx="2580640" cy="2318385"/>
          </a:xfrm>
          <a:solidFill>
            <a:srgbClr val="0948CB"/>
          </a:solidFill>
        </p:grpSpPr>
        <p:sp>
          <p:nvSpPr>
            <p:cNvPr id="17" name="object 14">
              <a:extLst>
                <a:ext uri="{FF2B5EF4-FFF2-40B4-BE49-F238E27FC236}">
                  <a16:creationId xmlns:a16="http://schemas.microsoft.com/office/drawing/2014/main" id="{58BB5C51-EC9F-0FD6-E7B2-075C3FA403B5}"/>
                </a:ext>
              </a:extLst>
            </p:cNvPr>
            <p:cNvSpPr/>
            <p:nvPr/>
          </p:nvSpPr>
          <p:spPr>
            <a:xfrm>
              <a:off x="5506212" y="2965704"/>
              <a:ext cx="304800" cy="1941576"/>
            </a:xfrm>
            <a:prstGeom prst="rect">
              <a:avLst/>
            </a:prstGeom>
            <a:grpFill/>
          </p:spPr>
          <p:txBody>
            <a:bodyPr wrap="square" lIns="0" tIns="0" rIns="0" bIns="0" rtlCol="0"/>
            <a:lstStyle/>
            <a:p>
              <a:endParaRPr sz="1400"/>
            </a:p>
          </p:txBody>
        </p:sp>
        <p:sp>
          <p:nvSpPr>
            <p:cNvPr id="18" name="object 15">
              <a:extLst>
                <a:ext uri="{FF2B5EF4-FFF2-40B4-BE49-F238E27FC236}">
                  <a16:creationId xmlns:a16="http://schemas.microsoft.com/office/drawing/2014/main" id="{787C6239-E9B0-08D0-FDAB-28683E8C7DC3}"/>
                </a:ext>
              </a:extLst>
            </p:cNvPr>
            <p:cNvSpPr/>
            <p:nvPr/>
          </p:nvSpPr>
          <p:spPr>
            <a:xfrm>
              <a:off x="5527548" y="2987040"/>
              <a:ext cx="225551" cy="1862327"/>
            </a:xfrm>
            <a:prstGeom prst="rect">
              <a:avLst/>
            </a:prstGeom>
            <a:grpFill/>
          </p:spPr>
          <p:txBody>
            <a:bodyPr wrap="square" lIns="0" tIns="0" rIns="0" bIns="0" rtlCol="0"/>
            <a:lstStyle/>
            <a:p>
              <a:endParaRPr sz="1400"/>
            </a:p>
          </p:txBody>
        </p:sp>
        <p:sp>
          <p:nvSpPr>
            <p:cNvPr id="19" name="object 16">
              <a:extLst>
                <a:ext uri="{FF2B5EF4-FFF2-40B4-BE49-F238E27FC236}">
                  <a16:creationId xmlns:a16="http://schemas.microsoft.com/office/drawing/2014/main" id="{B80B680F-1F50-1572-6592-26E6F0AD54CF}"/>
                </a:ext>
              </a:extLst>
            </p:cNvPr>
            <p:cNvSpPr/>
            <p:nvPr/>
          </p:nvSpPr>
          <p:spPr>
            <a:xfrm>
              <a:off x="5111496" y="2589276"/>
              <a:ext cx="2580131" cy="1580388"/>
            </a:xfrm>
            <a:prstGeom prst="rect">
              <a:avLst/>
            </a:prstGeom>
            <a:grpFill/>
          </p:spPr>
          <p:txBody>
            <a:bodyPr wrap="square" lIns="0" tIns="0" rIns="0" bIns="0" rtlCol="0"/>
            <a:lstStyle/>
            <a:p>
              <a:endParaRPr sz="1400"/>
            </a:p>
          </p:txBody>
        </p:sp>
        <p:sp>
          <p:nvSpPr>
            <p:cNvPr id="20" name="object 17">
              <a:extLst>
                <a:ext uri="{FF2B5EF4-FFF2-40B4-BE49-F238E27FC236}">
                  <a16:creationId xmlns:a16="http://schemas.microsoft.com/office/drawing/2014/main" id="{2A9517A7-6605-61DD-3146-E808F6BA47E7}"/>
                </a:ext>
              </a:extLst>
            </p:cNvPr>
            <p:cNvSpPr/>
            <p:nvPr/>
          </p:nvSpPr>
          <p:spPr>
            <a:xfrm>
              <a:off x="5334000" y="2913888"/>
              <a:ext cx="2135124" cy="981456"/>
            </a:xfrm>
            <a:prstGeom prst="rect">
              <a:avLst/>
            </a:prstGeom>
            <a:grpFill/>
          </p:spPr>
          <p:txBody>
            <a:bodyPr wrap="square" lIns="0" tIns="0" rIns="0" bIns="0" rtlCol="0"/>
            <a:lstStyle/>
            <a:p>
              <a:endParaRPr sz="1400"/>
            </a:p>
          </p:txBody>
        </p:sp>
        <p:sp>
          <p:nvSpPr>
            <p:cNvPr id="21" name="object 18">
              <a:extLst>
                <a:ext uri="{FF2B5EF4-FFF2-40B4-BE49-F238E27FC236}">
                  <a16:creationId xmlns:a16="http://schemas.microsoft.com/office/drawing/2014/main" id="{000765A5-806E-8EA4-5C10-69736DD812D1}"/>
                </a:ext>
              </a:extLst>
            </p:cNvPr>
            <p:cNvSpPr/>
            <p:nvPr/>
          </p:nvSpPr>
          <p:spPr>
            <a:xfrm>
              <a:off x="5132832" y="2610612"/>
              <a:ext cx="2500884" cy="1501139"/>
            </a:xfrm>
            <a:prstGeom prst="rect">
              <a:avLst/>
            </a:prstGeom>
            <a:grpFill/>
          </p:spPr>
          <p:txBody>
            <a:bodyPr wrap="square" lIns="0" tIns="0" rIns="0" bIns="0" rtlCol="0"/>
            <a:lstStyle/>
            <a:p>
              <a:endParaRPr sz="1400"/>
            </a:p>
          </p:txBody>
        </p:sp>
      </p:grpSp>
      <p:sp>
        <p:nvSpPr>
          <p:cNvPr id="22" name="object 19">
            <a:extLst>
              <a:ext uri="{FF2B5EF4-FFF2-40B4-BE49-F238E27FC236}">
                <a16:creationId xmlns:a16="http://schemas.microsoft.com/office/drawing/2014/main" id="{95DA16F9-A3B2-F2C7-C046-60822DC36D70}"/>
              </a:ext>
            </a:extLst>
          </p:cNvPr>
          <p:cNvSpPr txBox="1"/>
          <p:nvPr/>
        </p:nvSpPr>
        <p:spPr>
          <a:xfrm>
            <a:off x="5583533" y="3568405"/>
            <a:ext cx="1475618" cy="634148"/>
          </a:xfrm>
          <a:prstGeom prst="rect">
            <a:avLst/>
          </a:prstGeom>
          <a:solidFill>
            <a:srgbClr val="0948CB"/>
          </a:solidFill>
        </p:spPr>
        <p:txBody>
          <a:bodyPr vert="horz" wrap="square" lIns="0" tIns="12065" rIns="0" bIns="0" rtlCol="0">
            <a:spAutoFit/>
          </a:bodyPr>
          <a:lstStyle/>
          <a:p>
            <a:pPr marL="73025">
              <a:lnSpc>
                <a:spcPts val="2520"/>
              </a:lnSpc>
              <a:spcBef>
                <a:spcPts val="95"/>
              </a:spcBef>
            </a:pPr>
            <a:r>
              <a:rPr spc="-15" dirty="0">
                <a:solidFill>
                  <a:srgbClr val="FFFFFF"/>
                </a:solidFill>
                <a:latin typeface="Carlito"/>
                <a:cs typeface="Carlito"/>
              </a:rPr>
              <a:t>BeautifulSoup</a:t>
            </a:r>
            <a:endParaRPr>
              <a:latin typeface="Carlito"/>
              <a:cs typeface="Carlito"/>
            </a:endParaRPr>
          </a:p>
          <a:p>
            <a:pPr marL="12700">
              <a:lnSpc>
                <a:spcPts val="2520"/>
              </a:lnSpc>
            </a:pPr>
            <a:r>
              <a:rPr spc="-20" dirty="0">
                <a:solidFill>
                  <a:srgbClr val="FFFFFF"/>
                </a:solidFill>
                <a:latin typeface="Carlito"/>
                <a:cs typeface="Carlito"/>
              </a:rPr>
              <a:t>html5lib</a:t>
            </a:r>
            <a:r>
              <a:rPr spc="-105" dirty="0">
                <a:solidFill>
                  <a:srgbClr val="FFFFFF"/>
                </a:solidFill>
                <a:latin typeface="Carlito"/>
                <a:cs typeface="Carlito"/>
              </a:rPr>
              <a:t> </a:t>
            </a:r>
            <a:r>
              <a:rPr spc="-35" dirty="0">
                <a:solidFill>
                  <a:srgbClr val="FFFFFF"/>
                </a:solidFill>
                <a:latin typeface="Carlito"/>
                <a:cs typeface="Carlito"/>
              </a:rPr>
              <a:t>Parser</a:t>
            </a:r>
            <a:endParaRPr>
              <a:latin typeface="Carlito"/>
              <a:cs typeface="Carlito"/>
            </a:endParaRPr>
          </a:p>
        </p:txBody>
      </p:sp>
      <p:grpSp>
        <p:nvGrpSpPr>
          <p:cNvPr id="23" name="object 20">
            <a:extLst>
              <a:ext uri="{FF2B5EF4-FFF2-40B4-BE49-F238E27FC236}">
                <a16:creationId xmlns:a16="http://schemas.microsoft.com/office/drawing/2014/main" id="{2F495D94-1271-6A9C-A669-59A16489311E}"/>
              </a:ext>
            </a:extLst>
          </p:cNvPr>
          <p:cNvGrpSpPr/>
          <p:nvPr/>
        </p:nvGrpSpPr>
        <p:grpSpPr>
          <a:xfrm>
            <a:off x="5480939" y="5200834"/>
            <a:ext cx="3372214" cy="1325229"/>
            <a:chOff x="5111496" y="4465320"/>
            <a:chExt cx="3906520" cy="1580515"/>
          </a:xfrm>
          <a:solidFill>
            <a:srgbClr val="0948CB"/>
          </a:solidFill>
        </p:grpSpPr>
        <p:sp>
          <p:nvSpPr>
            <p:cNvPr id="24" name="object 21">
              <a:extLst>
                <a:ext uri="{FF2B5EF4-FFF2-40B4-BE49-F238E27FC236}">
                  <a16:creationId xmlns:a16="http://schemas.microsoft.com/office/drawing/2014/main" id="{982A6E2D-851A-166A-62A7-075AFCF13B3F}"/>
                </a:ext>
              </a:extLst>
            </p:cNvPr>
            <p:cNvSpPr/>
            <p:nvPr/>
          </p:nvSpPr>
          <p:spPr>
            <a:xfrm>
              <a:off x="5625084" y="4721352"/>
              <a:ext cx="3392423" cy="304800"/>
            </a:xfrm>
            <a:prstGeom prst="rect">
              <a:avLst/>
            </a:prstGeom>
            <a:grpFill/>
          </p:spPr>
          <p:txBody>
            <a:bodyPr wrap="square" lIns="0" tIns="0" rIns="0" bIns="0" rtlCol="0"/>
            <a:lstStyle/>
            <a:p>
              <a:endParaRPr sz="1400"/>
            </a:p>
          </p:txBody>
        </p:sp>
        <p:sp>
          <p:nvSpPr>
            <p:cNvPr id="25" name="object 22">
              <a:extLst>
                <a:ext uri="{FF2B5EF4-FFF2-40B4-BE49-F238E27FC236}">
                  <a16:creationId xmlns:a16="http://schemas.microsoft.com/office/drawing/2014/main" id="{3166A1DB-40C4-440A-C0C6-B8B29EF5DFCA}"/>
                </a:ext>
              </a:extLst>
            </p:cNvPr>
            <p:cNvSpPr/>
            <p:nvPr/>
          </p:nvSpPr>
          <p:spPr>
            <a:xfrm>
              <a:off x="5646420" y="4742688"/>
              <a:ext cx="3313176" cy="225551"/>
            </a:xfrm>
            <a:prstGeom prst="rect">
              <a:avLst/>
            </a:prstGeom>
            <a:grpFill/>
          </p:spPr>
          <p:txBody>
            <a:bodyPr wrap="square" lIns="0" tIns="0" rIns="0" bIns="0" rtlCol="0"/>
            <a:lstStyle/>
            <a:p>
              <a:endParaRPr sz="1400"/>
            </a:p>
          </p:txBody>
        </p:sp>
        <p:sp>
          <p:nvSpPr>
            <p:cNvPr id="26" name="object 23">
              <a:extLst>
                <a:ext uri="{FF2B5EF4-FFF2-40B4-BE49-F238E27FC236}">
                  <a16:creationId xmlns:a16="http://schemas.microsoft.com/office/drawing/2014/main" id="{B60571F0-ED11-850C-95AD-8150055E2781}"/>
                </a:ext>
              </a:extLst>
            </p:cNvPr>
            <p:cNvSpPr/>
            <p:nvPr/>
          </p:nvSpPr>
          <p:spPr>
            <a:xfrm>
              <a:off x="5111496" y="4465320"/>
              <a:ext cx="2580131" cy="1580388"/>
            </a:xfrm>
            <a:prstGeom prst="rect">
              <a:avLst/>
            </a:prstGeom>
            <a:grpFill/>
          </p:spPr>
          <p:txBody>
            <a:bodyPr wrap="square" lIns="0" tIns="0" rIns="0" bIns="0" rtlCol="0"/>
            <a:lstStyle/>
            <a:p>
              <a:endParaRPr sz="1400"/>
            </a:p>
          </p:txBody>
        </p:sp>
        <p:sp>
          <p:nvSpPr>
            <p:cNvPr id="27" name="object 24">
              <a:extLst>
                <a:ext uri="{FF2B5EF4-FFF2-40B4-BE49-F238E27FC236}">
                  <a16:creationId xmlns:a16="http://schemas.microsoft.com/office/drawing/2014/main" id="{E4DE17A9-9D6D-4014-89D2-1C1C26E4DECB}"/>
                </a:ext>
              </a:extLst>
            </p:cNvPr>
            <p:cNvSpPr/>
            <p:nvPr/>
          </p:nvSpPr>
          <p:spPr>
            <a:xfrm>
              <a:off x="5289804" y="4789932"/>
              <a:ext cx="2287524" cy="981456"/>
            </a:xfrm>
            <a:prstGeom prst="rect">
              <a:avLst/>
            </a:prstGeom>
            <a:grpFill/>
          </p:spPr>
          <p:txBody>
            <a:bodyPr wrap="square" lIns="0" tIns="0" rIns="0" bIns="0" rtlCol="0"/>
            <a:lstStyle/>
            <a:p>
              <a:endParaRPr sz="1400"/>
            </a:p>
          </p:txBody>
        </p:sp>
        <p:sp>
          <p:nvSpPr>
            <p:cNvPr id="28" name="object 25">
              <a:extLst>
                <a:ext uri="{FF2B5EF4-FFF2-40B4-BE49-F238E27FC236}">
                  <a16:creationId xmlns:a16="http://schemas.microsoft.com/office/drawing/2014/main" id="{66D0980E-B7F8-F86A-EA5F-9516BEEA5AE6}"/>
                </a:ext>
              </a:extLst>
            </p:cNvPr>
            <p:cNvSpPr/>
            <p:nvPr/>
          </p:nvSpPr>
          <p:spPr>
            <a:xfrm>
              <a:off x="5132832" y="4486656"/>
              <a:ext cx="2500884" cy="1501140"/>
            </a:xfrm>
            <a:prstGeom prst="rect">
              <a:avLst/>
            </a:prstGeom>
            <a:grpFill/>
          </p:spPr>
          <p:txBody>
            <a:bodyPr wrap="square" lIns="0" tIns="0" rIns="0" bIns="0" rtlCol="0"/>
            <a:lstStyle/>
            <a:p>
              <a:endParaRPr sz="1400"/>
            </a:p>
          </p:txBody>
        </p:sp>
      </p:grpSp>
      <p:sp>
        <p:nvSpPr>
          <p:cNvPr id="29" name="object 26">
            <a:extLst>
              <a:ext uri="{FF2B5EF4-FFF2-40B4-BE49-F238E27FC236}">
                <a16:creationId xmlns:a16="http://schemas.microsoft.com/office/drawing/2014/main" id="{ACC88480-E577-ECE2-0E56-9B12EFA836B3}"/>
              </a:ext>
            </a:extLst>
          </p:cNvPr>
          <p:cNvSpPr txBox="1"/>
          <p:nvPr/>
        </p:nvSpPr>
        <p:spPr>
          <a:xfrm>
            <a:off x="5551635" y="5442551"/>
            <a:ext cx="1555648" cy="644407"/>
          </a:xfrm>
          <a:prstGeom prst="rect">
            <a:avLst/>
          </a:prstGeom>
          <a:solidFill>
            <a:srgbClr val="0948CB"/>
          </a:solidFill>
        </p:spPr>
        <p:txBody>
          <a:bodyPr vert="horz" wrap="square" lIns="0" tIns="44450" rIns="0" bIns="0" rtlCol="0">
            <a:spAutoFit/>
          </a:bodyPr>
          <a:lstStyle/>
          <a:p>
            <a:pPr marL="334010" marR="5080" indent="-321945">
              <a:lnSpc>
                <a:spcPts val="2430"/>
              </a:lnSpc>
              <a:spcBef>
                <a:spcPts val="350"/>
              </a:spcBef>
            </a:pPr>
            <a:r>
              <a:rPr spc="-15" dirty="0">
                <a:solidFill>
                  <a:srgbClr val="FFFFFF"/>
                </a:solidFill>
                <a:latin typeface="Carlito"/>
                <a:cs typeface="Carlito"/>
              </a:rPr>
              <a:t>Find </a:t>
            </a:r>
            <a:r>
              <a:rPr spc="-5" dirty="0">
                <a:solidFill>
                  <a:srgbClr val="FFFFFF"/>
                </a:solidFill>
                <a:latin typeface="Carlito"/>
                <a:cs typeface="Carlito"/>
              </a:rPr>
              <a:t>launch</a:t>
            </a:r>
            <a:r>
              <a:rPr spc="-145" dirty="0">
                <a:solidFill>
                  <a:srgbClr val="FFFFFF"/>
                </a:solidFill>
                <a:latin typeface="Carlito"/>
                <a:cs typeface="Carlito"/>
              </a:rPr>
              <a:t> </a:t>
            </a:r>
            <a:r>
              <a:rPr spc="-40" dirty="0">
                <a:solidFill>
                  <a:srgbClr val="FFFFFF"/>
                </a:solidFill>
                <a:latin typeface="Carlito"/>
                <a:cs typeface="Carlito"/>
              </a:rPr>
              <a:t>info  </a:t>
            </a:r>
            <a:r>
              <a:rPr spc="-25" dirty="0">
                <a:solidFill>
                  <a:srgbClr val="FFFFFF"/>
                </a:solidFill>
                <a:latin typeface="Carlito"/>
                <a:cs typeface="Carlito"/>
              </a:rPr>
              <a:t>html</a:t>
            </a:r>
            <a:r>
              <a:rPr spc="-70" dirty="0">
                <a:solidFill>
                  <a:srgbClr val="FFFFFF"/>
                </a:solidFill>
                <a:latin typeface="Carlito"/>
                <a:cs typeface="Carlito"/>
              </a:rPr>
              <a:t> </a:t>
            </a:r>
            <a:r>
              <a:rPr spc="-20" dirty="0">
                <a:solidFill>
                  <a:srgbClr val="FFFFFF"/>
                </a:solidFill>
                <a:latin typeface="Carlito"/>
                <a:cs typeface="Carlito"/>
              </a:rPr>
              <a:t>table</a:t>
            </a:r>
            <a:endParaRPr>
              <a:latin typeface="Carlito"/>
              <a:cs typeface="Carlito"/>
            </a:endParaRPr>
          </a:p>
        </p:txBody>
      </p:sp>
      <p:grpSp>
        <p:nvGrpSpPr>
          <p:cNvPr id="30" name="object 27">
            <a:extLst>
              <a:ext uri="{FF2B5EF4-FFF2-40B4-BE49-F238E27FC236}">
                <a16:creationId xmlns:a16="http://schemas.microsoft.com/office/drawing/2014/main" id="{19CE91A0-3FD4-E503-E1DF-3BFB16B7FA1C}"/>
              </a:ext>
            </a:extLst>
          </p:cNvPr>
          <p:cNvGrpSpPr/>
          <p:nvPr/>
        </p:nvGrpSpPr>
        <p:grpSpPr>
          <a:xfrm>
            <a:off x="8626487" y="3943479"/>
            <a:ext cx="2227678" cy="2582838"/>
            <a:chOff x="8438388" y="2965704"/>
            <a:chExt cx="2580640" cy="3080385"/>
          </a:xfrm>
          <a:solidFill>
            <a:srgbClr val="0948CB"/>
          </a:solidFill>
        </p:grpSpPr>
        <p:sp>
          <p:nvSpPr>
            <p:cNvPr id="31" name="object 28">
              <a:extLst>
                <a:ext uri="{FF2B5EF4-FFF2-40B4-BE49-F238E27FC236}">
                  <a16:creationId xmlns:a16="http://schemas.microsoft.com/office/drawing/2014/main" id="{FCABC5D4-4095-6A0C-778F-71D720554992}"/>
                </a:ext>
              </a:extLst>
            </p:cNvPr>
            <p:cNvSpPr/>
            <p:nvPr/>
          </p:nvSpPr>
          <p:spPr>
            <a:xfrm>
              <a:off x="8833104" y="2965704"/>
              <a:ext cx="304800" cy="1941576"/>
            </a:xfrm>
            <a:prstGeom prst="rect">
              <a:avLst/>
            </a:prstGeom>
            <a:grpFill/>
          </p:spPr>
          <p:txBody>
            <a:bodyPr wrap="square" lIns="0" tIns="0" rIns="0" bIns="0" rtlCol="0"/>
            <a:lstStyle/>
            <a:p>
              <a:endParaRPr sz="1400"/>
            </a:p>
          </p:txBody>
        </p:sp>
        <p:sp>
          <p:nvSpPr>
            <p:cNvPr id="32" name="object 29">
              <a:extLst>
                <a:ext uri="{FF2B5EF4-FFF2-40B4-BE49-F238E27FC236}">
                  <a16:creationId xmlns:a16="http://schemas.microsoft.com/office/drawing/2014/main" id="{BDFD8D18-5672-87C5-5BEA-994B3F8AF723}"/>
                </a:ext>
              </a:extLst>
            </p:cNvPr>
            <p:cNvSpPr/>
            <p:nvPr/>
          </p:nvSpPr>
          <p:spPr>
            <a:xfrm>
              <a:off x="8854440" y="2987040"/>
              <a:ext cx="225551" cy="1862327"/>
            </a:xfrm>
            <a:prstGeom prst="rect">
              <a:avLst/>
            </a:prstGeom>
            <a:grpFill/>
          </p:spPr>
          <p:txBody>
            <a:bodyPr wrap="square" lIns="0" tIns="0" rIns="0" bIns="0" rtlCol="0"/>
            <a:lstStyle/>
            <a:p>
              <a:endParaRPr sz="1400"/>
            </a:p>
          </p:txBody>
        </p:sp>
        <p:sp>
          <p:nvSpPr>
            <p:cNvPr id="33" name="object 30">
              <a:extLst>
                <a:ext uri="{FF2B5EF4-FFF2-40B4-BE49-F238E27FC236}">
                  <a16:creationId xmlns:a16="http://schemas.microsoft.com/office/drawing/2014/main" id="{960C681A-F514-2E10-50D4-628E3D854A88}"/>
                </a:ext>
              </a:extLst>
            </p:cNvPr>
            <p:cNvSpPr/>
            <p:nvPr/>
          </p:nvSpPr>
          <p:spPr>
            <a:xfrm>
              <a:off x="8438388" y="4465320"/>
              <a:ext cx="2580131" cy="1580388"/>
            </a:xfrm>
            <a:prstGeom prst="rect">
              <a:avLst/>
            </a:prstGeom>
            <a:grpFill/>
          </p:spPr>
          <p:txBody>
            <a:bodyPr wrap="square" lIns="0" tIns="0" rIns="0" bIns="0" rtlCol="0"/>
            <a:lstStyle/>
            <a:p>
              <a:endParaRPr sz="1400"/>
            </a:p>
          </p:txBody>
        </p:sp>
        <p:sp>
          <p:nvSpPr>
            <p:cNvPr id="34" name="object 31">
              <a:extLst>
                <a:ext uri="{FF2B5EF4-FFF2-40B4-BE49-F238E27FC236}">
                  <a16:creationId xmlns:a16="http://schemas.microsoft.com/office/drawing/2014/main" id="{18DC012F-E852-EF50-60C6-95BF6B91EE8D}"/>
                </a:ext>
              </a:extLst>
            </p:cNvPr>
            <p:cNvSpPr/>
            <p:nvPr/>
          </p:nvSpPr>
          <p:spPr>
            <a:xfrm>
              <a:off x="8546592" y="4943855"/>
              <a:ext cx="2363724" cy="673607"/>
            </a:xfrm>
            <a:prstGeom prst="rect">
              <a:avLst/>
            </a:prstGeom>
            <a:grpFill/>
          </p:spPr>
          <p:txBody>
            <a:bodyPr wrap="square" lIns="0" tIns="0" rIns="0" bIns="0" rtlCol="0"/>
            <a:lstStyle/>
            <a:p>
              <a:endParaRPr sz="1400"/>
            </a:p>
          </p:txBody>
        </p:sp>
        <p:sp>
          <p:nvSpPr>
            <p:cNvPr id="35" name="object 32">
              <a:extLst>
                <a:ext uri="{FF2B5EF4-FFF2-40B4-BE49-F238E27FC236}">
                  <a16:creationId xmlns:a16="http://schemas.microsoft.com/office/drawing/2014/main" id="{714F3320-996E-5E57-D5A7-004BD69A726D}"/>
                </a:ext>
              </a:extLst>
            </p:cNvPr>
            <p:cNvSpPr/>
            <p:nvPr/>
          </p:nvSpPr>
          <p:spPr>
            <a:xfrm>
              <a:off x="8459724" y="4486656"/>
              <a:ext cx="2500883" cy="1501140"/>
            </a:xfrm>
            <a:prstGeom prst="rect">
              <a:avLst/>
            </a:prstGeom>
            <a:grpFill/>
          </p:spPr>
          <p:txBody>
            <a:bodyPr wrap="square" lIns="0" tIns="0" rIns="0" bIns="0" rtlCol="0"/>
            <a:lstStyle/>
            <a:p>
              <a:endParaRPr sz="1400"/>
            </a:p>
          </p:txBody>
        </p:sp>
      </p:grpSp>
      <p:sp>
        <p:nvSpPr>
          <p:cNvPr id="36" name="object 33">
            <a:extLst>
              <a:ext uri="{FF2B5EF4-FFF2-40B4-BE49-F238E27FC236}">
                <a16:creationId xmlns:a16="http://schemas.microsoft.com/office/drawing/2014/main" id="{19B63127-459E-F34B-3E54-E0DC8EA00C89}"/>
              </a:ext>
            </a:extLst>
          </p:cNvPr>
          <p:cNvSpPr txBox="1"/>
          <p:nvPr/>
        </p:nvSpPr>
        <p:spPr>
          <a:xfrm>
            <a:off x="8828427" y="5546474"/>
            <a:ext cx="1677885" cy="289182"/>
          </a:xfrm>
          <a:prstGeom prst="rect">
            <a:avLst/>
          </a:prstGeom>
          <a:solidFill>
            <a:srgbClr val="0948CB"/>
          </a:solidFill>
        </p:spPr>
        <p:txBody>
          <a:bodyPr vert="horz" wrap="square" lIns="0" tIns="12065" rIns="0" bIns="0" rtlCol="0">
            <a:spAutoFit/>
          </a:bodyPr>
          <a:lstStyle/>
          <a:p>
            <a:pPr marL="12700">
              <a:lnSpc>
                <a:spcPct val="100000"/>
              </a:lnSpc>
              <a:spcBef>
                <a:spcPts val="95"/>
              </a:spcBef>
            </a:pPr>
            <a:r>
              <a:rPr spc="-40" dirty="0">
                <a:solidFill>
                  <a:srgbClr val="FFFFFF"/>
                </a:solidFill>
                <a:latin typeface="Carlito"/>
                <a:cs typeface="Carlito"/>
              </a:rPr>
              <a:t>Create</a:t>
            </a:r>
            <a:r>
              <a:rPr spc="-70" dirty="0">
                <a:solidFill>
                  <a:srgbClr val="FFFFFF"/>
                </a:solidFill>
                <a:latin typeface="Carlito"/>
                <a:cs typeface="Carlito"/>
              </a:rPr>
              <a:t> </a:t>
            </a:r>
            <a:r>
              <a:rPr spc="-10" dirty="0">
                <a:solidFill>
                  <a:srgbClr val="FFFFFF"/>
                </a:solidFill>
                <a:latin typeface="Carlito"/>
                <a:cs typeface="Carlito"/>
              </a:rPr>
              <a:t>dictionary</a:t>
            </a:r>
            <a:endParaRPr>
              <a:latin typeface="Carlito"/>
              <a:cs typeface="Carlito"/>
            </a:endParaRPr>
          </a:p>
        </p:txBody>
      </p:sp>
      <p:grpSp>
        <p:nvGrpSpPr>
          <p:cNvPr id="37" name="object 34">
            <a:extLst>
              <a:ext uri="{FF2B5EF4-FFF2-40B4-BE49-F238E27FC236}">
                <a16:creationId xmlns:a16="http://schemas.microsoft.com/office/drawing/2014/main" id="{7B51DF68-B1A1-AC1F-7099-BB1EA9A3F1CC}"/>
              </a:ext>
            </a:extLst>
          </p:cNvPr>
          <p:cNvGrpSpPr/>
          <p:nvPr/>
        </p:nvGrpSpPr>
        <p:grpSpPr>
          <a:xfrm>
            <a:off x="8626487" y="2072563"/>
            <a:ext cx="2227678" cy="2609460"/>
            <a:chOff x="8438388" y="1089660"/>
            <a:chExt cx="2580640" cy="3112135"/>
          </a:xfrm>
          <a:solidFill>
            <a:srgbClr val="0948CB"/>
          </a:solidFill>
        </p:grpSpPr>
        <p:sp>
          <p:nvSpPr>
            <p:cNvPr id="38" name="object 35">
              <a:extLst>
                <a:ext uri="{FF2B5EF4-FFF2-40B4-BE49-F238E27FC236}">
                  <a16:creationId xmlns:a16="http://schemas.microsoft.com/office/drawing/2014/main" id="{B6CC6909-44E8-F093-00F9-BD06BE4D5870}"/>
                </a:ext>
              </a:extLst>
            </p:cNvPr>
            <p:cNvSpPr/>
            <p:nvPr/>
          </p:nvSpPr>
          <p:spPr>
            <a:xfrm>
              <a:off x="8833104" y="1089660"/>
              <a:ext cx="304800" cy="1941576"/>
            </a:xfrm>
            <a:prstGeom prst="rect">
              <a:avLst/>
            </a:prstGeom>
            <a:grpFill/>
          </p:spPr>
          <p:txBody>
            <a:bodyPr wrap="square" lIns="0" tIns="0" rIns="0" bIns="0" rtlCol="0"/>
            <a:lstStyle/>
            <a:p>
              <a:endParaRPr sz="1400"/>
            </a:p>
          </p:txBody>
        </p:sp>
        <p:sp>
          <p:nvSpPr>
            <p:cNvPr id="39" name="object 36">
              <a:extLst>
                <a:ext uri="{FF2B5EF4-FFF2-40B4-BE49-F238E27FC236}">
                  <a16:creationId xmlns:a16="http://schemas.microsoft.com/office/drawing/2014/main" id="{22303652-E946-7E45-83FB-B80770D3D2B2}"/>
                </a:ext>
              </a:extLst>
            </p:cNvPr>
            <p:cNvSpPr/>
            <p:nvPr/>
          </p:nvSpPr>
          <p:spPr>
            <a:xfrm>
              <a:off x="8854440" y="1110996"/>
              <a:ext cx="225551" cy="1862327"/>
            </a:xfrm>
            <a:prstGeom prst="rect">
              <a:avLst/>
            </a:prstGeom>
            <a:grpFill/>
          </p:spPr>
          <p:txBody>
            <a:bodyPr wrap="square" lIns="0" tIns="0" rIns="0" bIns="0" rtlCol="0"/>
            <a:lstStyle/>
            <a:p>
              <a:endParaRPr sz="1400"/>
            </a:p>
          </p:txBody>
        </p:sp>
        <p:sp>
          <p:nvSpPr>
            <p:cNvPr id="40" name="object 37">
              <a:extLst>
                <a:ext uri="{FF2B5EF4-FFF2-40B4-BE49-F238E27FC236}">
                  <a16:creationId xmlns:a16="http://schemas.microsoft.com/office/drawing/2014/main" id="{3C3D053C-A1E1-AB2C-B4B8-A6603B2F3386}"/>
                </a:ext>
              </a:extLst>
            </p:cNvPr>
            <p:cNvSpPr/>
            <p:nvPr/>
          </p:nvSpPr>
          <p:spPr>
            <a:xfrm>
              <a:off x="8438388" y="2589276"/>
              <a:ext cx="2580131" cy="1580388"/>
            </a:xfrm>
            <a:prstGeom prst="rect">
              <a:avLst/>
            </a:prstGeom>
            <a:grpFill/>
          </p:spPr>
          <p:txBody>
            <a:bodyPr wrap="square" lIns="0" tIns="0" rIns="0" bIns="0" rtlCol="0"/>
            <a:lstStyle/>
            <a:p>
              <a:endParaRPr sz="1400"/>
            </a:p>
          </p:txBody>
        </p:sp>
        <p:sp>
          <p:nvSpPr>
            <p:cNvPr id="41" name="object 38">
              <a:extLst>
                <a:ext uri="{FF2B5EF4-FFF2-40B4-BE49-F238E27FC236}">
                  <a16:creationId xmlns:a16="http://schemas.microsoft.com/office/drawing/2014/main" id="{68195B3A-233E-CD2E-4E1E-0829EEB0B563}"/>
                </a:ext>
              </a:extLst>
            </p:cNvPr>
            <p:cNvSpPr/>
            <p:nvPr/>
          </p:nvSpPr>
          <p:spPr>
            <a:xfrm>
              <a:off x="8659368" y="2606040"/>
              <a:ext cx="2203704" cy="1595628"/>
            </a:xfrm>
            <a:prstGeom prst="rect">
              <a:avLst/>
            </a:prstGeom>
            <a:grpFill/>
          </p:spPr>
          <p:txBody>
            <a:bodyPr wrap="square" lIns="0" tIns="0" rIns="0" bIns="0" rtlCol="0"/>
            <a:lstStyle/>
            <a:p>
              <a:endParaRPr sz="1400"/>
            </a:p>
          </p:txBody>
        </p:sp>
        <p:sp>
          <p:nvSpPr>
            <p:cNvPr id="42" name="object 39">
              <a:extLst>
                <a:ext uri="{FF2B5EF4-FFF2-40B4-BE49-F238E27FC236}">
                  <a16:creationId xmlns:a16="http://schemas.microsoft.com/office/drawing/2014/main" id="{39899AD0-9163-0248-261C-FDA499FD3C31}"/>
                </a:ext>
              </a:extLst>
            </p:cNvPr>
            <p:cNvSpPr/>
            <p:nvPr/>
          </p:nvSpPr>
          <p:spPr>
            <a:xfrm>
              <a:off x="8459724" y="2610612"/>
              <a:ext cx="2500883" cy="1501139"/>
            </a:xfrm>
            <a:prstGeom prst="rect">
              <a:avLst/>
            </a:prstGeom>
            <a:grpFill/>
          </p:spPr>
          <p:txBody>
            <a:bodyPr wrap="square" lIns="0" tIns="0" rIns="0" bIns="0" rtlCol="0"/>
            <a:lstStyle/>
            <a:p>
              <a:endParaRPr sz="1400"/>
            </a:p>
          </p:txBody>
        </p:sp>
      </p:grpSp>
      <p:sp>
        <p:nvSpPr>
          <p:cNvPr id="43" name="object 40">
            <a:extLst>
              <a:ext uri="{FF2B5EF4-FFF2-40B4-BE49-F238E27FC236}">
                <a16:creationId xmlns:a16="http://schemas.microsoft.com/office/drawing/2014/main" id="{492775A2-9B18-7DA3-3645-B4DF8BAA7B27}"/>
              </a:ext>
            </a:extLst>
          </p:cNvPr>
          <p:cNvSpPr txBox="1"/>
          <p:nvPr/>
        </p:nvSpPr>
        <p:spPr>
          <a:xfrm>
            <a:off x="8908981" y="3358118"/>
            <a:ext cx="1474521" cy="1059649"/>
          </a:xfrm>
          <a:prstGeom prst="rect">
            <a:avLst/>
          </a:prstGeom>
          <a:solidFill>
            <a:srgbClr val="0948CB"/>
          </a:solidFill>
        </p:spPr>
        <p:txBody>
          <a:bodyPr vert="horz" wrap="square" lIns="0" tIns="40005" rIns="0" bIns="0" rtlCol="0">
            <a:spAutoFit/>
          </a:bodyPr>
          <a:lstStyle/>
          <a:p>
            <a:pPr marL="12700" marR="5080" algn="ctr">
              <a:lnSpc>
                <a:spcPct val="91600"/>
              </a:lnSpc>
              <a:spcBef>
                <a:spcPts val="315"/>
              </a:spcBef>
            </a:pPr>
            <a:r>
              <a:rPr spc="-45" dirty="0">
                <a:solidFill>
                  <a:srgbClr val="FFFFFF"/>
                </a:solidFill>
                <a:latin typeface="Carlito"/>
                <a:cs typeface="Carlito"/>
              </a:rPr>
              <a:t>Iterate</a:t>
            </a:r>
            <a:r>
              <a:rPr spc="-135" dirty="0">
                <a:solidFill>
                  <a:srgbClr val="FFFFFF"/>
                </a:solidFill>
                <a:latin typeface="Carlito"/>
                <a:cs typeface="Carlito"/>
              </a:rPr>
              <a:t> </a:t>
            </a:r>
            <a:r>
              <a:rPr spc="-20" dirty="0">
                <a:solidFill>
                  <a:srgbClr val="FFFFFF"/>
                </a:solidFill>
                <a:latin typeface="Carlito"/>
                <a:cs typeface="Carlito"/>
              </a:rPr>
              <a:t>through  table </a:t>
            </a:r>
            <a:r>
              <a:rPr spc="-5" dirty="0">
                <a:solidFill>
                  <a:srgbClr val="FFFFFF"/>
                </a:solidFill>
                <a:latin typeface="Carlito"/>
                <a:cs typeface="Carlito"/>
              </a:rPr>
              <a:t>cells </a:t>
            </a:r>
            <a:r>
              <a:rPr spc="-30" dirty="0">
                <a:solidFill>
                  <a:srgbClr val="FFFFFF"/>
                </a:solidFill>
                <a:latin typeface="Carlito"/>
                <a:cs typeface="Carlito"/>
              </a:rPr>
              <a:t>to  extract </a:t>
            </a:r>
            <a:r>
              <a:rPr spc="-35" dirty="0">
                <a:solidFill>
                  <a:srgbClr val="FFFFFF"/>
                </a:solidFill>
                <a:latin typeface="Carlito"/>
                <a:cs typeface="Carlito"/>
              </a:rPr>
              <a:t>data </a:t>
            </a:r>
            <a:r>
              <a:rPr spc="-30" dirty="0">
                <a:solidFill>
                  <a:srgbClr val="FFFFFF"/>
                </a:solidFill>
                <a:latin typeface="Carlito"/>
                <a:cs typeface="Carlito"/>
              </a:rPr>
              <a:t>to  </a:t>
            </a:r>
            <a:r>
              <a:rPr spc="-10" dirty="0">
                <a:solidFill>
                  <a:srgbClr val="FFFFFF"/>
                </a:solidFill>
                <a:latin typeface="Carlito"/>
                <a:cs typeface="Carlito"/>
              </a:rPr>
              <a:t>dictionary</a:t>
            </a:r>
            <a:endParaRPr>
              <a:latin typeface="Carlito"/>
              <a:cs typeface="Carlito"/>
            </a:endParaRPr>
          </a:p>
        </p:txBody>
      </p:sp>
      <p:grpSp>
        <p:nvGrpSpPr>
          <p:cNvPr id="44" name="object 41">
            <a:extLst>
              <a:ext uri="{FF2B5EF4-FFF2-40B4-BE49-F238E27FC236}">
                <a16:creationId xmlns:a16="http://schemas.microsoft.com/office/drawing/2014/main" id="{DE98D1F2-770C-10BC-0D39-EFFC949657D0}"/>
              </a:ext>
            </a:extLst>
          </p:cNvPr>
          <p:cNvGrpSpPr/>
          <p:nvPr/>
        </p:nvGrpSpPr>
        <p:grpSpPr>
          <a:xfrm>
            <a:off x="8626487" y="1448745"/>
            <a:ext cx="2227678" cy="1325229"/>
            <a:chOff x="8438388" y="713231"/>
            <a:chExt cx="2580640" cy="1580515"/>
          </a:xfrm>
        </p:grpSpPr>
        <p:sp>
          <p:nvSpPr>
            <p:cNvPr id="45" name="object 42">
              <a:extLst>
                <a:ext uri="{FF2B5EF4-FFF2-40B4-BE49-F238E27FC236}">
                  <a16:creationId xmlns:a16="http://schemas.microsoft.com/office/drawing/2014/main" id="{84F9169C-AD4C-6698-0A85-829A34D87883}"/>
                </a:ext>
              </a:extLst>
            </p:cNvPr>
            <p:cNvSpPr/>
            <p:nvPr/>
          </p:nvSpPr>
          <p:spPr>
            <a:xfrm>
              <a:off x="8438388" y="713231"/>
              <a:ext cx="2580131" cy="1580388"/>
            </a:xfrm>
            <a:prstGeom prst="rect">
              <a:avLst/>
            </a:prstGeom>
            <a:blipFill>
              <a:blip r:embed="rId5" cstate="print"/>
              <a:stretch>
                <a:fillRect/>
              </a:stretch>
            </a:blipFill>
          </p:spPr>
          <p:txBody>
            <a:bodyPr wrap="square" lIns="0" tIns="0" rIns="0" bIns="0" rtlCol="0"/>
            <a:lstStyle/>
            <a:p>
              <a:endParaRPr sz="1400"/>
            </a:p>
          </p:txBody>
        </p:sp>
        <p:sp>
          <p:nvSpPr>
            <p:cNvPr id="46" name="object 43">
              <a:extLst>
                <a:ext uri="{FF2B5EF4-FFF2-40B4-BE49-F238E27FC236}">
                  <a16:creationId xmlns:a16="http://schemas.microsoft.com/office/drawing/2014/main" id="{33630F36-72AF-F43F-E55C-1471F3F47E78}"/>
                </a:ext>
              </a:extLst>
            </p:cNvPr>
            <p:cNvSpPr/>
            <p:nvPr/>
          </p:nvSpPr>
          <p:spPr>
            <a:xfrm>
              <a:off x="8525256" y="1037843"/>
              <a:ext cx="2468879" cy="981455"/>
            </a:xfrm>
            <a:prstGeom prst="rect">
              <a:avLst/>
            </a:prstGeom>
            <a:blipFill>
              <a:blip r:embed="rId7" cstate="print"/>
              <a:stretch>
                <a:fillRect/>
              </a:stretch>
            </a:blipFill>
          </p:spPr>
          <p:txBody>
            <a:bodyPr wrap="square" lIns="0" tIns="0" rIns="0" bIns="0" rtlCol="0"/>
            <a:lstStyle/>
            <a:p>
              <a:endParaRPr sz="1400"/>
            </a:p>
          </p:txBody>
        </p:sp>
        <p:sp>
          <p:nvSpPr>
            <p:cNvPr id="47" name="object 44">
              <a:extLst>
                <a:ext uri="{FF2B5EF4-FFF2-40B4-BE49-F238E27FC236}">
                  <a16:creationId xmlns:a16="http://schemas.microsoft.com/office/drawing/2014/main" id="{51B669AC-FA9E-BC39-E67B-54079A24EE85}"/>
                </a:ext>
              </a:extLst>
            </p:cNvPr>
            <p:cNvSpPr/>
            <p:nvPr/>
          </p:nvSpPr>
          <p:spPr>
            <a:xfrm>
              <a:off x="8459724" y="734567"/>
              <a:ext cx="2500883" cy="1501139"/>
            </a:xfrm>
            <a:prstGeom prst="rect">
              <a:avLst/>
            </a:prstGeom>
            <a:solidFill>
              <a:srgbClr val="0948CB"/>
            </a:solidFill>
          </p:spPr>
          <p:txBody>
            <a:bodyPr wrap="square" lIns="0" tIns="0" rIns="0" bIns="0" rtlCol="0"/>
            <a:lstStyle/>
            <a:p>
              <a:endParaRPr sz="1400" dirty="0"/>
            </a:p>
          </p:txBody>
        </p:sp>
      </p:grpSp>
      <p:sp>
        <p:nvSpPr>
          <p:cNvPr id="48" name="object 45">
            <a:extLst>
              <a:ext uri="{FF2B5EF4-FFF2-40B4-BE49-F238E27FC236}">
                <a16:creationId xmlns:a16="http://schemas.microsoft.com/office/drawing/2014/main" id="{C67CF30C-7FDA-F48E-AA02-17E01B64B5C7}"/>
              </a:ext>
            </a:extLst>
          </p:cNvPr>
          <p:cNvSpPr txBox="1"/>
          <p:nvPr/>
        </p:nvSpPr>
        <p:spPr>
          <a:xfrm>
            <a:off x="8812476" y="1689216"/>
            <a:ext cx="1711870" cy="645689"/>
          </a:xfrm>
          <a:prstGeom prst="rect">
            <a:avLst/>
          </a:prstGeom>
          <a:solidFill>
            <a:srgbClr val="0948CB"/>
          </a:solidFill>
        </p:spPr>
        <p:txBody>
          <a:bodyPr vert="horz" wrap="square" lIns="0" tIns="45719" rIns="0" bIns="0" rtlCol="0">
            <a:spAutoFit/>
          </a:bodyPr>
          <a:lstStyle/>
          <a:p>
            <a:pPr marL="384175" marR="5080" indent="-372110">
              <a:lnSpc>
                <a:spcPts val="2420"/>
              </a:lnSpc>
              <a:spcBef>
                <a:spcPts val="359"/>
              </a:spcBef>
            </a:pPr>
            <a:r>
              <a:rPr spc="-20" dirty="0">
                <a:solidFill>
                  <a:srgbClr val="FFFFFF"/>
                </a:solidFill>
                <a:latin typeface="Carlito"/>
                <a:cs typeface="Carlito"/>
              </a:rPr>
              <a:t>Cast </a:t>
            </a:r>
            <a:r>
              <a:rPr spc="-5" dirty="0">
                <a:solidFill>
                  <a:srgbClr val="FFFFFF"/>
                </a:solidFill>
                <a:latin typeface="Carlito"/>
                <a:cs typeface="Carlito"/>
              </a:rPr>
              <a:t>dictionary</a:t>
            </a:r>
            <a:r>
              <a:rPr spc="-135" dirty="0">
                <a:solidFill>
                  <a:srgbClr val="FFFFFF"/>
                </a:solidFill>
                <a:latin typeface="Carlito"/>
                <a:cs typeface="Carlito"/>
              </a:rPr>
              <a:t> </a:t>
            </a:r>
            <a:r>
              <a:rPr spc="-60" dirty="0">
                <a:solidFill>
                  <a:srgbClr val="FFFFFF"/>
                </a:solidFill>
                <a:latin typeface="Carlito"/>
                <a:cs typeface="Carlito"/>
              </a:rPr>
              <a:t>to  </a:t>
            </a:r>
            <a:r>
              <a:rPr spc="-30" dirty="0">
                <a:solidFill>
                  <a:srgbClr val="FFFFFF"/>
                </a:solidFill>
                <a:latin typeface="Carlito"/>
                <a:cs typeface="Carlito"/>
              </a:rPr>
              <a:t>DataFrame</a:t>
            </a:r>
            <a:endParaRPr>
              <a:latin typeface="Carlito"/>
              <a:cs typeface="Carlito"/>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164</TotalTime>
  <Words>2635</Words>
  <Application>Microsoft Office PowerPoint</Application>
  <PresentationFormat>Widescreen</PresentationFormat>
  <Paragraphs>278</Paragraphs>
  <Slides>48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Abadi</vt:lpstr>
      <vt:lpstr>-apple-system</vt:lpstr>
      <vt:lpstr>Arial</vt:lpstr>
      <vt:lpstr>Calibri</vt:lpstr>
      <vt:lpstr>Calibri Light</vt:lpstr>
      <vt:lpstr>Carlito</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Satyam Rajvanshi</cp:lastModifiedBy>
  <cp:revision>221</cp:revision>
  <dcterms:created xsi:type="dcterms:W3CDTF">2021-04-29T18:58:34Z</dcterms:created>
  <dcterms:modified xsi:type="dcterms:W3CDTF">2023-09-14T14:07:40Z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